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9" r:id="rId2"/>
    <p:sldId id="322" r:id="rId3"/>
    <p:sldId id="320" r:id="rId4"/>
    <p:sldId id="318" r:id="rId5"/>
    <p:sldId id="264" r:id="rId6"/>
    <p:sldId id="256" r:id="rId7"/>
    <p:sldId id="316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E146E-1491-19B1-589F-22714300D752}" v="1" dt="2026-07-08T13:44:02.1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7"/>
    <p:restoredTop sz="94726"/>
  </p:normalViewPr>
  <p:slideViewPr>
    <p:cSldViewPr snapToGrid="0">
      <p:cViewPr varScale="1">
        <p:scale>
          <a:sx n="89" d="100"/>
          <a:sy n="89" d="100"/>
        </p:scale>
        <p:origin x="72" y="3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5A4B3-A3F8-004A-AAA9-D573EB1F5A26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DC1171D7-1D50-9646-836B-28994ADDD494}">
      <dgm:prSet phldrT="[Text]" custT="1"/>
      <dgm:spPr/>
      <dgm:t>
        <a:bodyPr/>
        <a:lstStyle/>
        <a:p>
          <a:r>
            <a:rPr lang="de-DE" sz="1700" dirty="0"/>
            <a:t>SUSTAINABILITY</a:t>
          </a:r>
        </a:p>
      </dgm:t>
    </dgm:pt>
    <dgm:pt modelId="{B101555D-B06F-0348-B3BC-C3DE473C7592}" type="parTrans" cxnId="{4AA42DAB-B8A7-E54D-8272-FC2718D36A63}">
      <dgm:prSet/>
      <dgm:spPr/>
      <dgm:t>
        <a:bodyPr/>
        <a:lstStyle/>
        <a:p>
          <a:endParaRPr lang="de-DE"/>
        </a:p>
      </dgm:t>
    </dgm:pt>
    <dgm:pt modelId="{1DB0C713-3491-FF4F-A705-CD4F873E9D95}" type="sibTrans" cxnId="{4AA42DAB-B8A7-E54D-8272-FC2718D36A63}">
      <dgm:prSet/>
      <dgm:spPr/>
      <dgm:t>
        <a:bodyPr/>
        <a:lstStyle/>
        <a:p>
          <a:endParaRPr lang="de-DE"/>
        </a:p>
      </dgm:t>
    </dgm:pt>
    <dgm:pt modelId="{2F1CBD76-7907-9D40-9633-90F9E8663965}">
      <dgm:prSet custT="1"/>
      <dgm:spPr/>
      <dgm:t>
        <a:bodyPr/>
        <a:lstStyle/>
        <a:p>
          <a:r>
            <a:rPr lang="de-DE" sz="2000" dirty="0"/>
            <a:t>RELIGIONS</a:t>
          </a:r>
        </a:p>
      </dgm:t>
    </dgm:pt>
    <dgm:pt modelId="{C9757B58-0F8A-5A4A-971E-0D903D6B80C1}" type="parTrans" cxnId="{E9885C9D-CA8D-ED4E-867C-0F1D294F0DEF}">
      <dgm:prSet/>
      <dgm:spPr/>
      <dgm:t>
        <a:bodyPr/>
        <a:lstStyle/>
        <a:p>
          <a:endParaRPr lang="de-DE"/>
        </a:p>
      </dgm:t>
    </dgm:pt>
    <dgm:pt modelId="{C36E0C05-25E8-EE4B-999B-4289D790CD4D}" type="sibTrans" cxnId="{E9885C9D-CA8D-ED4E-867C-0F1D294F0DEF}">
      <dgm:prSet/>
      <dgm:spPr/>
      <dgm:t>
        <a:bodyPr/>
        <a:lstStyle/>
        <a:p>
          <a:endParaRPr lang="de-DE"/>
        </a:p>
      </dgm:t>
    </dgm:pt>
    <dgm:pt modelId="{115D44E2-CD91-E546-966E-31A5682C8680}" type="pres">
      <dgm:prSet presAssocID="{BE75A4B3-A3F8-004A-AAA9-D573EB1F5A26}" presName="compositeShape" presStyleCnt="0">
        <dgm:presLayoutVars>
          <dgm:chMax val="7"/>
          <dgm:dir/>
          <dgm:resizeHandles val="exact"/>
        </dgm:presLayoutVars>
      </dgm:prSet>
      <dgm:spPr/>
    </dgm:pt>
    <dgm:pt modelId="{0C521AB3-2740-774E-8486-ADD02C5833B6}" type="pres">
      <dgm:prSet presAssocID="{DC1171D7-1D50-9646-836B-28994ADDD494}" presName="circ1" presStyleLbl="vennNode1" presStyleIdx="0" presStyleCnt="2"/>
      <dgm:spPr/>
    </dgm:pt>
    <dgm:pt modelId="{8A2CF2B2-E826-0145-B7EB-CF4C118FE0B1}" type="pres">
      <dgm:prSet presAssocID="{DC1171D7-1D50-9646-836B-28994ADDD4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7C46CF9-4E8C-F64C-A944-2C417DECA194}" type="pres">
      <dgm:prSet presAssocID="{2F1CBD76-7907-9D40-9633-90F9E8663965}" presName="circ2" presStyleLbl="vennNode1" presStyleIdx="1" presStyleCnt="2"/>
      <dgm:spPr/>
    </dgm:pt>
    <dgm:pt modelId="{9889E166-9DF8-AC4C-8F12-EA642F11FC8B}" type="pres">
      <dgm:prSet presAssocID="{2F1CBD76-7907-9D40-9633-90F9E866396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BA64E19-C593-2E41-8381-F6023E590B97}" type="presOf" srcId="{DC1171D7-1D50-9646-836B-28994ADDD494}" destId="{0C521AB3-2740-774E-8486-ADD02C5833B6}" srcOrd="0" destOrd="0" presId="urn:microsoft.com/office/officeart/2005/8/layout/venn1"/>
    <dgm:cxn modelId="{70AC5964-7856-5745-B36A-E4F3BA8B8821}" type="presOf" srcId="{DC1171D7-1D50-9646-836B-28994ADDD494}" destId="{8A2CF2B2-E826-0145-B7EB-CF4C118FE0B1}" srcOrd="1" destOrd="0" presId="urn:microsoft.com/office/officeart/2005/8/layout/venn1"/>
    <dgm:cxn modelId="{D779A965-8807-284F-B0FF-55009F305017}" type="presOf" srcId="{2F1CBD76-7907-9D40-9633-90F9E8663965}" destId="{9889E166-9DF8-AC4C-8F12-EA642F11FC8B}" srcOrd="1" destOrd="0" presId="urn:microsoft.com/office/officeart/2005/8/layout/venn1"/>
    <dgm:cxn modelId="{A4A2F377-7BEA-C04A-8D77-411D282D1ED7}" type="presOf" srcId="{2F1CBD76-7907-9D40-9633-90F9E8663965}" destId="{27C46CF9-4E8C-F64C-A944-2C417DECA194}" srcOrd="0" destOrd="0" presId="urn:microsoft.com/office/officeart/2005/8/layout/venn1"/>
    <dgm:cxn modelId="{E9885C9D-CA8D-ED4E-867C-0F1D294F0DEF}" srcId="{BE75A4B3-A3F8-004A-AAA9-D573EB1F5A26}" destId="{2F1CBD76-7907-9D40-9633-90F9E8663965}" srcOrd="1" destOrd="0" parTransId="{C9757B58-0F8A-5A4A-971E-0D903D6B80C1}" sibTransId="{C36E0C05-25E8-EE4B-999B-4289D790CD4D}"/>
    <dgm:cxn modelId="{4AA42DAB-B8A7-E54D-8272-FC2718D36A63}" srcId="{BE75A4B3-A3F8-004A-AAA9-D573EB1F5A26}" destId="{DC1171D7-1D50-9646-836B-28994ADDD494}" srcOrd="0" destOrd="0" parTransId="{B101555D-B06F-0348-B3BC-C3DE473C7592}" sibTransId="{1DB0C713-3491-FF4F-A705-CD4F873E9D95}"/>
    <dgm:cxn modelId="{FC3274FD-9C66-254F-8EDC-8AF7EBC73C0E}" type="presOf" srcId="{BE75A4B3-A3F8-004A-AAA9-D573EB1F5A26}" destId="{115D44E2-CD91-E546-966E-31A5682C8680}" srcOrd="0" destOrd="0" presId="urn:microsoft.com/office/officeart/2005/8/layout/venn1"/>
    <dgm:cxn modelId="{A5792524-225C-A84D-AB14-781159C24C2E}" type="presParOf" srcId="{115D44E2-CD91-E546-966E-31A5682C8680}" destId="{0C521AB3-2740-774E-8486-ADD02C5833B6}" srcOrd="0" destOrd="0" presId="urn:microsoft.com/office/officeart/2005/8/layout/venn1"/>
    <dgm:cxn modelId="{88B1A909-4D9C-584F-8174-67AC6754A82A}" type="presParOf" srcId="{115D44E2-CD91-E546-966E-31A5682C8680}" destId="{8A2CF2B2-E826-0145-B7EB-CF4C118FE0B1}" srcOrd="1" destOrd="0" presId="urn:microsoft.com/office/officeart/2005/8/layout/venn1"/>
    <dgm:cxn modelId="{9916AF1B-A433-0549-98B1-65184CA9FF5D}" type="presParOf" srcId="{115D44E2-CD91-E546-966E-31A5682C8680}" destId="{27C46CF9-4E8C-F64C-A944-2C417DECA194}" srcOrd="2" destOrd="0" presId="urn:microsoft.com/office/officeart/2005/8/layout/venn1"/>
    <dgm:cxn modelId="{C3217C49-0E0D-4948-B150-3247760B194A}" type="presParOf" srcId="{115D44E2-CD91-E546-966E-31A5682C8680}" destId="{9889E166-9DF8-AC4C-8F12-EA642F11FC8B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21AB3-2740-774E-8486-ADD02C5833B6}">
      <dsp:nvSpPr>
        <dsp:cNvPr id="0" name=""/>
        <dsp:cNvSpPr/>
      </dsp:nvSpPr>
      <dsp:spPr>
        <a:xfrm>
          <a:off x="117283" y="607683"/>
          <a:ext cx="2893002" cy="28930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/>
            <a:t>SUSTAINABILITY</a:t>
          </a:r>
        </a:p>
      </dsp:txBody>
      <dsp:txXfrm>
        <a:off x="521261" y="948830"/>
        <a:ext cx="1668037" cy="2210708"/>
      </dsp:txXfrm>
    </dsp:sp>
    <dsp:sp modelId="{27C46CF9-4E8C-F64C-A944-2C417DECA194}">
      <dsp:nvSpPr>
        <dsp:cNvPr id="0" name=""/>
        <dsp:cNvSpPr/>
      </dsp:nvSpPr>
      <dsp:spPr>
        <a:xfrm>
          <a:off x="2202330" y="607683"/>
          <a:ext cx="2893002" cy="28930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RELIGIONS</a:t>
          </a:r>
        </a:p>
      </dsp:txBody>
      <dsp:txXfrm>
        <a:off x="3023317" y="948830"/>
        <a:ext cx="1668037" cy="2210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660BE-A637-78A9-5563-3A14DC03F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73A1D1-E36D-546D-9213-45EB831A0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296A58-B01C-47E8-AC02-2CC7F90C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36D53A-AE5C-099A-DED9-A6FEA07F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3A50A1B-5767-0BBD-3830-8B13492D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8166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4B494-90FE-A847-B69A-0448541E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8A43F8-F80C-F855-9B49-7142E6219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EA0C0A-5DA3-67B2-08B2-B05103F9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1F7B03-E001-0F55-AE3F-FF3DA212B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DD6066-9B1C-A7AA-0402-261798ED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45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898BE9-79F6-0725-6BE9-AB3035E18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B2F501-D472-B404-4EF2-B88C8CF3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3724D5-B1A4-3BB6-76C0-9304F058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E0CE6E-90D9-56C1-BC0C-45EBE7A15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7E3FDE-3E56-F33C-1FF4-38C86315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768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792BE-BEEB-CB2B-80E2-E22D0BFE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2BF839-9094-F2D6-00F9-67FC05795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33B364-72FB-FD54-C388-6AAE0E6F9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C8BBEF-1E01-DA4F-47FF-56089EDC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7273F3-7861-9C49-21FC-83F3ED27A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637FCC-861B-EBCD-2318-6DEFD1B8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7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1FE03-38AE-92EE-58E4-371F990F6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BD6A5F-7545-4554-B4DB-DC230B0C4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6569977-8A91-E3E9-64B5-2AF34C16D6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6020D11-E507-CBD9-CC56-15A8B19B71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933C507-745D-6431-4C7E-F8226D95C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1C138D1-B92A-DC53-95CD-EC8A7E62F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CFC53D2-2CBF-482B-F2E2-A84CA052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CD726EF-5AF1-38D2-2BD9-9EB8186C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448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CFC89-B5BA-D37F-5381-61898581F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77702D2-45DF-40E7-0822-2C9CFB05C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44FF9B-914D-9862-A919-2DAB7695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CF2E9F-9707-79BC-9C1F-03E8BEBD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5515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01BAE1-FFD9-BFE3-FA51-59ADE842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9B0B1B1-4012-F16F-C53D-C4DA0E962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1BF074-5B67-47EC-24A1-54DDAF609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575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D5BE3B-B967-DA0F-F6D9-E7900AF7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65E678-9A0E-D493-B653-2EB82F9D7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E35D3A-9422-3F4B-4692-7FE2D6542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97B4CE-1F93-A583-AE38-5EADE4A1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A553E24-D781-E5B4-EC5A-89566CEDE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B9AA50-AA3E-27D2-0709-0C59AA28B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471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83BC1-4B46-3C7A-FA79-97C6D583D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49E5FF3-5419-4B35-93F0-8F9E35E10F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9FE5B37-4CA8-5349-3DCE-5FDFA0622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19962-35E8-2F20-6AE4-FCA4B172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B64324-9B51-F2B4-CB72-9A98FDAAD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1B48DAC-8382-231D-79E8-BB359D38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89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2C672A-14B7-D380-2BE4-B1331A73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C71F875-0599-1576-5C34-A63F39749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D1F823-E375-B238-1EB3-ACB436D7B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33EE53-8207-ACA9-0C35-88C618F08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BA7CB3-937E-4D64-1445-AE71E6F6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95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3056BD1-B44B-B2A2-70A5-0845D4E99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01A9B7-E579-35E4-B32A-79BF3385D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9F52A4-CD11-B6C6-75A5-62633E4E0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E95D63-C117-D0F1-24CF-E3EEE449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CAF2E1-2C36-4C53-0D50-7E758736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434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bene 1 mit Text +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" y="1384300"/>
            <a:ext cx="237067" cy="4965700"/>
          </a:xfrm>
          <a:prstGeom prst="rect">
            <a:avLst/>
          </a:prstGeom>
          <a:solidFill>
            <a:srgbClr val="9DC41A"/>
          </a:solidFill>
          <a:ln w="317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1000">
              <a:latin typeface="Arial" pitchFamily="34" charset="0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68000" y="1296000"/>
            <a:ext cx="8280000" cy="5075238"/>
          </a:xfrm>
          <a:prstGeom prst="rect">
            <a:avLst/>
          </a:prstGeom>
        </p:spPr>
        <p:txBody>
          <a:bodyPr lIns="0" tIns="0" rIns="0" bIns="0"/>
          <a:lstStyle>
            <a:lvl1pPr marL="357179" indent="-357179">
              <a:spcBef>
                <a:spcPts val="1000"/>
              </a:spcBef>
              <a:buClr>
                <a:srgbClr val="00A8D9"/>
              </a:buClr>
              <a:buFont typeface="Wingdings" pitchFamily="2" charset="2"/>
              <a:buChar char="§"/>
              <a:defRPr b="0">
                <a:solidFill>
                  <a:srgbClr val="00A8D9"/>
                </a:solidFill>
              </a:defRPr>
            </a:lvl1pPr>
            <a:lvl2pPr marL="357179" indent="0">
              <a:spcBef>
                <a:spcPts val="0"/>
              </a:spcBef>
              <a:buClr>
                <a:srgbClr val="717F8F"/>
              </a:buClr>
              <a:buSzPct val="80000"/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Text</a:t>
            </a:r>
          </a:p>
        </p:txBody>
      </p:sp>
      <p:sp>
        <p:nvSpPr>
          <p:cNvPr id="6" name="Line 12">
            <a:extLst>
              <a:ext uri="{FF2B5EF4-FFF2-40B4-BE49-F238E27FC236}">
                <a16:creationId xmlns:a16="http://schemas.microsoft.com/office/drawing/2014/main" id="{61206AB2-2952-4659-8228-5B06B05F0C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8040" y="930155"/>
            <a:ext cx="8280000" cy="0"/>
          </a:xfrm>
          <a:prstGeom prst="line">
            <a:avLst/>
          </a:prstGeom>
          <a:noFill/>
          <a:ln w="9525">
            <a:solidFill>
              <a:srgbClr val="128C7E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 sz="100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4EA933A-31C4-03C3-25C4-C52AD99F67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99" y="303624"/>
            <a:ext cx="7466358" cy="909798"/>
          </a:xfrm>
          <a:prstGeom prst="rect">
            <a:avLst/>
          </a:prstGeom>
        </p:spPr>
      </p:pic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FD3B476-9ADF-53E5-4852-E584337A80D5}"/>
              </a:ext>
            </a:extLst>
          </p:cNvPr>
          <p:cNvSpPr txBox="1">
            <a:spLocks/>
          </p:cNvSpPr>
          <p:nvPr userDrawn="1"/>
        </p:nvSpPr>
        <p:spPr>
          <a:xfrm>
            <a:off x="968" y="6473102"/>
            <a:ext cx="237067" cy="262818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/>
            <a:fld id="{A070CE6A-D9C8-4C50-93BE-A318C93FB08D}" type="slidenum">
              <a:rPr lang="de-AT" sz="1100" baseline="0" smtClean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de-AT" sz="11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A9441D8-D095-45B3-0B7D-0CFC87D953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141" y="349145"/>
            <a:ext cx="2099520" cy="6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0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bene 1 mit Text ohne Kopf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1384300"/>
            <a:ext cx="237067" cy="4965700"/>
          </a:xfrm>
          <a:prstGeom prst="rect">
            <a:avLst/>
          </a:prstGeom>
          <a:solidFill>
            <a:srgbClr val="9DC41A"/>
          </a:solidFill>
          <a:ln w="317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1000">
              <a:latin typeface="Arial" pitchFamily="34" charset="0"/>
              <a:cs typeface="+mn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377159" y="1278352"/>
            <a:ext cx="9246384" cy="5075238"/>
          </a:xfrm>
          <a:prstGeom prst="rect">
            <a:avLst/>
          </a:prstGeom>
        </p:spPr>
        <p:txBody>
          <a:bodyPr lIns="0"/>
          <a:lstStyle>
            <a:lvl1pPr marL="357188" indent="-357188">
              <a:spcBef>
                <a:spcPts val="1000"/>
              </a:spcBef>
              <a:buClr>
                <a:srgbClr val="00A8D9"/>
              </a:buClr>
              <a:buFont typeface="Wingdings" pitchFamily="2" charset="2"/>
              <a:buChar char="§"/>
              <a:defRPr b="0">
                <a:solidFill>
                  <a:srgbClr val="00A8D9"/>
                </a:solidFill>
              </a:defRPr>
            </a:lvl1pPr>
            <a:lvl2pPr marL="357188" indent="0">
              <a:spcBef>
                <a:spcPts val="0"/>
              </a:spcBef>
              <a:buClr>
                <a:srgbClr val="717F8F"/>
              </a:buClr>
              <a:buSzPct val="80000"/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Text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03B118-9E3A-DEF9-B6A9-D08CD20EB7EB}"/>
              </a:ext>
            </a:extLst>
          </p:cNvPr>
          <p:cNvSpPr txBox="1">
            <a:spLocks/>
          </p:cNvSpPr>
          <p:nvPr userDrawn="1"/>
        </p:nvSpPr>
        <p:spPr>
          <a:xfrm>
            <a:off x="966" y="6473102"/>
            <a:ext cx="237067" cy="262818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/>
            <a:fld id="{A070CE6A-D9C8-4C50-93BE-A318C93FB08D}" type="slidenum">
              <a:rPr lang="de-AT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de-AT" sz="110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B4369514-793F-ECC4-7308-EDA5F607C2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114" y="186368"/>
            <a:ext cx="2342350" cy="81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22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E2C79D4-6127-DD94-6E67-C3FE5FCFA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FA2F5B-E6DC-F3C2-3591-49A7DAA55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BCFE16-17B2-92EF-1FBD-F143AFA50C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9B90E2-D895-EF4B-BB52-76D076553E1B}" type="datetimeFigureOut">
              <a:rPr lang="de-DE" smtClean="0"/>
              <a:t>13.07.2026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31CA3D-76A5-A5D8-112B-CC1A1592E7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B63084-9AE7-5363-D838-80375E8B2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CA3AA-B7F0-C54C-9CF3-47968E394C8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95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B22C0-DC69-B97F-4029-1E568CF93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nhaltsplatzhalter 1">
            <a:extLst>
              <a:ext uri="{FF2B5EF4-FFF2-40B4-BE49-F238E27FC236}">
                <a16:creationId xmlns:a16="http://schemas.microsoft.com/office/drawing/2014/main" id="{22F65A25-9DF7-A372-A437-69C0D5630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000" y="1296000"/>
            <a:ext cx="10080288" cy="5068224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  <a:defRPr/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  <a:latin typeface="Aptos"/>
            </a:endParaRPr>
          </a:p>
          <a:p>
            <a:pPr marL="356870" indent="-356870"/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"/>
            </a:endParaRPr>
          </a:p>
          <a:p>
            <a:pPr marL="356870" indent="0">
              <a:buNone/>
            </a:pPr>
            <a:endParaRPr lang="de-DE" dirty="0">
              <a:latin typeface="+mn-lt"/>
              <a:cs typeface="Calibri"/>
            </a:endParaRPr>
          </a:p>
          <a:p>
            <a:pPr marL="356870" indent="-356870"/>
            <a:endParaRPr lang="de-DE" dirty="0">
              <a:latin typeface="+mn-lt"/>
              <a:cs typeface="Calibri"/>
            </a:endParaRPr>
          </a:p>
          <a:p>
            <a:pPr marL="356870" indent="0">
              <a:buNone/>
            </a:pPr>
            <a:endParaRPr lang="de-DE" b="1" dirty="0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b="1" dirty="0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dirty="0">
              <a:latin typeface="+mn-lt"/>
              <a:cs typeface="Calibri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C3ABC2F-2E07-D8D0-F2E1-D6473001CDCC}"/>
              </a:ext>
            </a:extLst>
          </p:cNvPr>
          <p:cNvSpPr txBox="1"/>
          <p:nvPr/>
        </p:nvSpPr>
        <p:spPr>
          <a:xfrm>
            <a:off x="1792224" y="2011680"/>
            <a:ext cx="82174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i="0" u="none" strike="noStrike" dirty="0">
                <a:solidFill>
                  <a:srgbClr val="00A8D9"/>
                </a:solidFill>
                <a:effectLst/>
                <a:latin typeface="Aptos" panose="020B0004020202020204" pitchFamily="34" charset="0"/>
              </a:rPr>
              <a:t>Course </a:t>
            </a:r>
            <a:r>
              <a:rPr lang="de-AT" sz="2400" b="1" dirty="0">
                <a:solidFill>
                  <a:srgbClr val="00A8D9"/>
                </a:solidFill>
                <a:latin typeface="Aptos" panose="020B0004020202020204" pitchFamily="34" charset="0"/>
              </a:rPr>
              <a:t>"</a:t>
            </a:r>
            <a:r>
              <a:rPr lang="de-AT" sz="2400" b="1" i="0" u="none" strike="noStrike" dirty="0">
                <a:solidFill>
                  <a:srgbClr val="00A8D9"/>
                </a:solidFill>
                <a:effectLst/>
                <a:latin typeface="Aptos" panose="020B0004020202020204" pitchFamily="34" charset="0"/>
              </a:rPr>
              <a:t>Religious </a:t>
            </a:r>
            <a:r>
              <a:rPr lang="de-AT" sz="2400" b="1" dirty="0">
                <a:solidFill>
                  <a:srgbClr val="00A8D9"/>
                </a:solidFill>
                <a:latin typeface="Aptos" panose="020B0004020202020204" pitchFamily="34" charset="0"/>
              </a:rPr>
              <a:t>D</a:t>
            </a:r>
            <a:r>
              <a:rPr lang="de-AT" sz="2400" b="1" i="0" u="none" strike="noStrike" dirty="0">
                <a:solidFill>
                  <a:srgbClr val="00A8D9"/>
                </a:solidFill>
                <a:effectLst/>
                <a:latin typeface="Aptos" panose="020B0004020202020204" pitchFamily="34" charset="0"/>
              </a:rPr>
              <a:t>iversity and </a:t>
            </a:r>
            <a:r>
              <a:rPr lang="de-AT" sz="2400" b="1" dirty="0">
                <a:solidFill>
                  <a:srgbClr val="00A8D9"/>
                </a:solidFill>
                <a:latin typeface="Aptos" panose="020B0004020202020204" pitchFamily="34" charset="0"/>
              </a:rPr>
              <a:t>I</a:t>
            </a:r>
            <a:r>
              <a:rPr lang="de-AT" sz="2400" b="1" i="0" u="none" strike="noStrike" dirty="0">
                <a:solidFill>
                  <a:srgbClr val="00A8D9"/>
                </a:solidFill>
                <a:effectLst/>
                <a:latin typeface="Aptos" panose="020B0004020202020204" pitchFamily="34" charset="0"/>
              </a:rPr>
              <a:t>nterreligious </a:t>
            </a:r>
            <a:r>
              <a:rPr lang="de-AT" sz="2400" b="1" dirty="0">
                <a:solidFill>
                  <a:srgbClr val="00A8D9"/>
                </a:solidFill>
                <a:latin typeface="Aptos" panose="020B0004020202020204" pitchFamily="34" charset="0"/>
              </a:rPr>
              <a:t>L</a:t>
            </a:r>
            <a:r>
              <a:rPr lang="de-AT" sz="2400" b="1" i="0" u="none" strike="noStrike" dirty="0">
                <a:solidFill>
                  <a:srgbClr val="00A8D9"/>
                </a:solidFill>
                <a:effectLst/>
                <a:latin typeface="Aptos" panose="020B0004020202020204" pitchFamily="34" charset="0"/>
              </a:rPr>
              <a:t>earning“</a:t>
            </a:r>
          </a:p>
          <a:p>
            <a:endParaRPr lang="de-AT" b="1" dirty="0">
              <a:solidFill>
                <a:srgbClr val="00A8D9"/>
              </a:solidFill>
              <a:latin typeface="Aptos" panose="020B0004020202020204" pitchFamily="34" charset="0"/>
            </a:endParaRPr>
          </a:p>
          <a:p>
            <a:pPr algn="ctr"/>
            <a:endParaRPr lang="de-AT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de-AT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Interreligious</a:t>
            </a:r>
            <a:r>
              <a:rPr lang="de-AT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 Dialog and </a:t>
            </a:r>
            <a:r>
              <a:rPr lang="de-AT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Interreligious</a:t>
            </a:r>
            <a:r>
              <a:rPr lang="de-AT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 Learning </a:t>
            </a:r>
          </a:p>
          <a:p>
            <a:pPr algn="ctr"/>
            <a:endParaRPr lang="de-AT" sz="20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de-AT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linked</a:t>
            </a:r>
            <a:r>
              <a:rPr lang="de-AT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de-AT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to</a:t>
            </a:r>
            <a:r>
              <a:rPr lang="de-AT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 </a:t>
            </a:r>
          </a:p>
          <a:p>
            <a:pPr algn="ctr"/>
            <a:endParaRPr lang="de-AT" sz="20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</a:endParaRPr>
          </a:p>
          <a:p>
            <a:pPr algn="ctr"/>
            <a:r>
              <a:rPr lang="de-DE" sz="2000" b="1" i="0" u="none" strike="noStrike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Education </a:t>
            </a:r>
            <a:r>
              <a:rPr lang="de-DE" sz="2000" b="1" i="0" u="none" strike="noStrike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for</a:t>
            </a:r>
            <a:r>
              <a:rPr lang="de-DE" sz="2000" b="1" i="0" u="none" strike="noStrike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de-DE" sz="2000" b="1" i="0" u="none" strike="noStrike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Sustainable</a:t>
            </a:r>
            <a:r>
              <a:rPr lang="de-DE" sz="2000" b="1" i="0" u="none" strike="noStrike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 Development (ESD)</a:t>
            </a:r>
            <a:r>
              <a:rPr lang="en-US" sz="2000" b="0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ptos" panose="020B0004020202020204" pitchFamily="34" charset="0"/>
              </a:rPr>
              <a:t>​</a:t>
            </a:r>
          </a:p>
          <a:p>
            <a:pPr algn="ctr"/>
            <a:endParaRPr lang="en-US" sz="2000" b="0" i="0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Aptos" panose="020B00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on the topic of water</a:t>
            </a:r>
            <a:endParaRPr lang="en-US" sz="2000" b="1" i="0" dirty="0">
              <a:solidFill>
                <a:schemeClr val="tx2">
                  <a:lumMod val="90000"/>
                  <a:lumOff val="10000"/>
                </a:schemeClr>
              </a:solidFill>
              <a:effectLst/>
            </a:endParaRPr>
          </a:p>
          <a:p>
            <a:pPr algn="ctr"/>
            <a:endParaRPr lang="de-DE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de-DE" dirty="0"/>
          </a:p>
          <a:p>
            <a:pPr algn="r"/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ptos" panose="020B0004020202020204" pitchFamily="34" charset="0"/>
              </a:rPr>
              <a:t>SoSe 2025 | KPH Wien/NÖ | Erasmus+ </a:t>
            </a:r>
            <a:r>
              <a:rPr lang="en-US" sz="1800" b="0" i="0" u="none" strike="noStrike" dirty="0" err="1">
                <a:solidFill>
                  <a:srgbClr val="595959"/>
                </a:solidFill>
                <a:effectLst/>
                <a:latin typeface="Aptos" panose="020B0004020202020204" pitchFamily="34" charset="0"/>
              </a:rPr>
              <a:t>Projekt</a:t>
            </a:r>
            <a:r>
              <a:rPr lang="en-US" sz="1800" b="0" i="0" u="none" strike="noStrike" dirty="0">
                <a:solidFill>
                  <a:srgbClr val="595959"/>
                </a:solidFill>
                <a:effectLst/>
                <a:latin typeface="Aptos" panose="020B0004020202020204" pitchFamily="34" charset="0"/>
              </a:rPr>
              <a:t> R4Ecology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055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85827-F70F-BFAB-7EC3-981EEEA29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nhaltsplatzhalter 1">
            <a:extLst>
              <a:ext uri="{FF2B5EF4-FFF2-40B4-BE49-F238E27FC236}">
                <a16:creationId xmlns:a16="http://schemas.microsoft.com/office/drawing/2014/main" id="{BF246304-3DF0-B7B1-9782-8817AD077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000" y="1296000"/>
            <a:ext cx="8254239" cy="4941889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  <a:defRPr/>
            </a:pPr>
            <a:endParaRPr lang="en-GB" sz="1900">
              <a:solidFill>
                <a:schemeClr val="tx1">
                  <a:lumMod val="65000"/>
                  <a:lumOff val="35000"/>
                </a:schemeClr>
              </a:solidFill>
              <a:latin typeface="Aptos"/>
            </a:endParaRPr>
          </a:p>
          <a:p>
            <a:pPr marL="356870" indent="-356870"/>
            <a:endParaRPr lang="de-DE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"/>
            </a:endParaRPr>
          </a:p>
          <a:p>
            <a:pPr marL="356870" indent="0">
              <a:buNone/>
            </a:pPr>
            <a:endParaRPr lang="de-DE">
              <a:latin typeface="+mn-lt"/>
              <a:cs typeface="Calibri"/>
            </a:endParaRPr>
          </a:p>
          <a:p>
            <a:pPr marL="356870" indent="-356870"/>
            <a:endParaRPr lang="de-DE">
              <a:latin typeface="+mn-lt"/>
              <a:cs typeface="Calibri"/>
            </a:endParaRPr>
          </a:p>
          <a:p>
            <a:pPr marL="356870" indent="0">
              <a:buNone/>
            </a:pPr>
            <a:endParaRPr lang="de-DE" b="1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b="1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>
              <a:latin typeface="+mn-lt"/>
              <a:cs typeface="Calibri"/>
            </a:endParaRPr>
          </a:p>
        </p:txBody>
      </p:sp>
      <p:pic>
        <p:nvPicPr>
          <p:cNvPr id="3" name="Grafik 2" descr="Ein Bild, das Text, Screenshot, Schrift, Zahl enthält.&#10;&#10;Automatisch generierte Beschreibung">
            <a:extLst>
              <a:ext uri="{FF2B5EF4-FFF2-40B4-BE49-F238E27FC236}">
                <a16:creationId xmlns:a16="http://schemas.microsoft.com/office/drawing/2014/main" id="{E2516498-1210-3A59-B84C-34DA43BF4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8000" y="1860674"/>
            <a:ext cx="8652413" cy="381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8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43C53-8718-7A7B-9AE9-CABA1AF9E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nhaltsplatzhalter 1">
            <a:extLst>
              <a:ext uri="{FF2B5EF4-FFF2-40B4-BE49-F238E27FC236}">
                <a16:creationId xmlns:a16="http://schemas.microsoft.com/office/drawing/2014/main" id="{53DE8322-AF6F-5D08-7A0B-BD5304721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000" y="1296000"/>
            <a:ext cx="8254239" cy="4941889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  <a:defRPr/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  <a:latin typeface="Aptos"/>
            </a:endParaRPr>
          </a:p>
          <a:p>
            <a:pPr marL="356870" indent="-356870"/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"/>
            </a:endParaRPr>
          </a:p>
          <a:p>
            <a:pPr marL="356870" indent="0">
              <a:buNone/>
            </a:pPr>
            <a:endParaRPr lang="de-DE" dirty="0">
              <a:latin typeface="+mn-lt"/>
              <a:cs typeface="Calibri"/>
            </a:endParaRPr>
          </a:p>
          <a:p>
            <a:pPr marL="356870" indent="-356870"/>
            <a:endParaRPr lang="de-DE" dirty="0">
              <a:latin typeface="+mn-lt"/>
              <a:cs typeface="Calibri"/>
            </a:endParaRPr>
          </a:p>
          <a:p>
            <a:pPr marL="356870" indent="0">
              <a:buNone/>
            </a:pPr>
            <a:endParaRPr lang="de-DE" b="1" dirty="0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b="1" dirty="0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dirty="0">
              <a:latin typeface="+mn-lt"/>
              <a:cs typeface="Calibri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F533F2F-2B5A-1D36-261F-3D0C7A7967C9}"/>
              </a:ext>
            </a:extLst>
          </p:cNvPr>
          <p:cNvSpPr txBox="1"/>
          <p:nvPr/>
        </p:nvSpPr>
        <p:spPr>
          <a:xfrm>
            <a:off x="2086137" y="1049983"/>
            <a:ext cx="648786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  <a:p>
            <a:r>
              <a:rPr lang="de-DE" sz="2000" dirty="0" err="1"/>
              <a:t>What</a:t>
            </a:r>
            <a:r>
              <a:rPr lang="de-DE" sz="2000" dirty="0"/>
              <a:t> </a:t>
            </a:r>
            <a:r>
              <a:rPr lang="de-DE" sz="2000" dirty="0" err="1"/>
              <a:t>might</a:t>
            </a:r>
            <a:r>
              <a:rPr lang="de-DE" sz="2000" dirty="0"/>
              <a:t> </a:t>
            </a:r>
            <a:r>
              <a:rPr lang="de-DE" sz="2000" dirty="0" err="1"/>
              <a:t>Religions</a:t>
            </a:r>
            <a:r>
              <a:rPr lang="de-DE" sz="2000" dirty="0"/>
              <a:t> and </a:t>
            </a:r>
            <a:r>
              <a:rPr lang="de-DE" sz="2000" dirty="0" err="1"/>
              <a:t>Sustainablity</a:t>
            </a:r>
            <a:r>
              <a:rPr lang="de-DE" sz="2000" dirty="0"/>
              <a:t> </a:t>
            </a:r>
            <a:r>
              <a:rPr lang="de-DE" sz="2000" dirty="0" err="1"/>
              <a:t>have</a:t>
            </a:r>
            <a:r>
              <a:rPr lang="de-DE" sz="2000" dirty="0"/>
              <a:t> in </a:t>
            </a:r>
            <a:r>
              <a:rPr lang="de-DE" sz="2000" dirty="0" err="1"/>
              <a:t>common</a:t>
            </a:r>
            <a:r>
              <a:rPr lang="de-DE" sz="2000" dirty="0"/>
              <a:t>?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D6A03854-2E18-357B-E250-52F0A5D4A7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3719732"/>
              </p:ext>
            </p:extLst>
          </p:nvPr>
        </p:nvGraphicFramePr>
        <p:xfrm>
          <a:off x="2723762" y="1542511"/>
          <a:ext cx="5212617" cy="4108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feil nach unten 7">
            <a:extLst>
              <a:ext uri="{FF2B5EF4-FFF2-40B4-BE49-F238E27FC236}">
                <a16:creationId xmlns:a16="http://schemas.microsoft.com/office/drawing/2014/main" id="{D1EA2569-7A4C-DBED-45E2-9A05B9BB7EAF}"/>
              </a:ext>
            </a:extLst>
          </p:cNvPr>
          <p:cNvSpPr/>
          <p:nvPr/>
        </p:nvSpPr>
        <p:spPr>
          <a:xfrm>
            <a:off x="5087755" y="4026568"/>
            <a:ext cx="484632" cy="178144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B0A4476-8264-4344-17EF-1E67F497EDCD}"/>
              </a:ext>
            </a:extLst>
          </p:cNvPr>
          <p:cNvSpPr txBox="1"/>
          <p:nvPr/>
        </p:nvSpPr>
        <p:spPr>
          <a:xfrm rot="921936">
            <a:off x="8679862" y="2454443"/>
            <a:ext cx="2705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6"/>
                </a:solidFill>
              </a:rPr>
              <a:t>THINK OUT OF THE BOX!</a:t>
            </a:r>
          </a:p>
        </p:txBody>
      </p:sp>
    </p:spTree>
    <p:extLst>
      <p:ext uri="{BB962C8B-B14F-4D97-AF65-F5344CB8AC3E}">
        <p14:creationId xmlns:p14="http://schemas.microsoft.com/office/powerpoint/2010/main" val="263695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21A69-7BDA-3167-8963-C8A721DF8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nhaltsplatzhalter 1">
            <a:extLst>
              <a:ext uri="{FF2B5EF4-FFF2-40B4-BE49-F238E27FC236}">
                <a16:creationId xmlns:a16="http://schemas.microsoft.com/office/drawing/2014/main" id="{90D4C02E-1841-F5DD-5DDA-61ED6D7C7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000" y="1296000"/>
            <a:ext cx="8254239" cy="4941889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  <a:defRPr/>
            </a:pPr>
            <a:endParaRPr lang="en-GB" sz="1900">
              <a:solidFill>
                <a:schemeClr val="tx1">
                  <a:lumMod val="65000"/>
                  <a:lumOff val="35000"/>
                </a:schemeClr>
              </a:solidFill>
              <a:latin typeface="Aptos"/>
            </a:endParaRPr>
          </a:p>
          <a:p>
            <a:pPr marL="356870" indent="-356870"/>
            <a:endParaRPr lang="de-DE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Calibri"/>
            </a:endParaRPr>
          </a:p>
          <a:p>
            <a:pPr marL="356870" indent="0">
              <a:buNone/>
            </a:pPr>
            <a:endParaRPr lang="de-DE">
              <a:latin typeface="+mn-lt"/>
              <a:cs typeface="Calibri"/>
            </a:endParaRPr>
          </a:p>
          <a:p>
            <a:pPr marL="356870" indent="-356870"/>
            <a:endParaRPr lang="de-DE">
              <a:latin typeface="+mn-lt"/>
              <a:cs typeface="Calibri"/>
            </a:endParaRPr>
          </a:p>
          <a:p>
            <a:pPr marL="356870" indent="0">
              <a:buNone/>
            </a:pPr>
            <a:endParaRPr lang="de-DE" b="1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 b="1">
              <a:latin typeface="+mn-lt"/>
              <a:cs typeface="Calibri"/>
            </a:endParaRPr>
          </a:p>
          <a:p>
            <a:pPr marL="356870" indent="-356870">
              <a:buNone/>
            </a:pPr>
            <a:endParaRPr lang="de-DE">
              <a:latin typeface="+mn-lt"/>
              <a:cs typeface="Calibri"/>
            </a:endParaRPr>
          </a:p>
        </p:txBody>
      </p:sp>
      <p:pic>
        <p:nvPicPr>
          <p:cNvPr id="5" name="Grafik 4" descr="Ein Bild, das Text, Screenshot, Zahl, Schrift enthält.&#10;&#10;Automatisch generierte Beschreibung">
            <a:extLst>
              <a:ext uri="{FF2B5EF4-FFF2-40B4-BE49-F238E27FC236}">
                <a16:creationId xmlns:a16="http://schemas.microsoft.com/office/drawing/2014/main" id="{77156289-53D5-E0FB-BD1C-789A0CBF8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804" y="1303141"/>
            <a:ext cx="9324088" cy="504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3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nhaltsplatzhalter 1"/>
          <p:cNvSpPr>
            <a:spLocks noGrp="1"/>
          </p:cNvSpPr>
          <p:nvPr>
            <p:ph idx="1"/>
          </p:nvPr>
        </p:nvSpPr>
        <p:spPr>
          <a:xfrm>
            <a:off x="1185805" y="1215431"/>
            <a:ext cx="11234508" cy="1356656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59410" indent="-359410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Calibri"/>
                <a:cs typeface="Calibri"/>
              </a:rPr>
              <a:t>Gesetzliche Grundlage: Hochschulgesetz 2005</a:t>
            </a:r>
            <a:endParaRPr lang="de-DE" dirty="0"/>
          </a:p>
          <a:p>
            <a:pPr marL="361950" lvl="1">
              <a:spcAft>
                <a:spcPts val="0"/>
              </a:spcAft>
              <a:defRPr/>
            </a:pPr>
            <a:r>
              <a:rPr lang="de-AT" sz="1200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https://www.ris.bka.gv.at/NormDokument.wxe?Abfrage=Bundesnormen&amp;Gesetzesnummer=20007384&amp;FassungVom=2024-07-22&amp;Artikel=&amp;Paragraf=&amp;Anlage=1&amp;Uebergangsrecht=</a:t>
            </a:r>
            <a:endParaRPr lang="de-AT" sz="1200" dirty="0">
              <a:ea typeface="Calibri"/>
            </a:endParaRPr>
          </a:p>
          <a:p>
            <a:pPr marL="356870" indent="0">
              <a:buNone/>
            </a:pPr>
            <a:endParaRPr lang="de-DE" b="1" dirty="0">
              <a:latin typeface="Calibri"/>
              <a:cs typeface="Calibri"/>
            </a:endParaRPr>
          </a:p>
          <a:p>
            <a:pPr marL="356870" indent="-356870">
              <a:buNone/>
            </a:pPr>
            <a:endParaRPr lang="de-DE" b="1" dirty="0">
              <a:solidFill>
                <a:srgbClr val="9DC41A"/>
              </a:solidFill>
              <a:latin typeface="Calibri"/>
              <a:cs typeface="Calibri"/>
            </a:endParaRPr>
          </a:p>
          <a:p>
            <a:pPr marL="356870" indent="-356870">
              <a:buNone/>
            </a:pPr>
            <a:endParaRPr lang="de-DE" dirty="0">
              <a:latin typeface="Calibri"/>
              <a:cs typeface="Calibri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5D25D6B-E1BF-4C7E-ACFC-BAC42C4E54F4}"/>
              </a:ext>
            </a:extLst>
          </p:cNvPr>
          <p:cNvGrpSpPr>
            <a:grpSpLocks/>
          </p:cNvGrpSpPr>
          <p:nvPr/>
        </p:nvGrpSpPr>
        <p:grpSpPr>
          <a:xfrm>
            <a:off x="1474645" y="181865"/>
            <a:ext cx="6879953" cy="620388"/>
            <a:chOff x="1367489" y="253303"/>
            <a:chExt cx="8367060" cy="620388"/>
          </a:xfrm>
        </p:grpSpPr>
        <p:sp>
          <p:nvSpPr>
            <p:cNvPr id="6" name="Line 12">
              <a:extLst>
                <a:ext uri="{FF2B5EF4-FFF2-40B4-BE49-F238E27FC236}">
                  <a16:creationId xmlns:a16="http://schemas.microsoft.com/office/drawing/2014/main" id="{239904C8-B678-45F3-9A1D-3FFB24011E5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81521" y="873691"/>
              <a:ext cx="8353028" cy="0"/>
            </a:xfrm>
            <a:prstGeom prst="line">
              <a:avLst/>
            </a:prstGeom>
            <a:noFill/>
            <a:ln w="9525">
              <a:solidFill>
                <a:srgbClr val="9DC41A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Titel 1">
              <a:extLst>
                <a:ext uri="{FF2B5EF4-FFF2-40B4-BE49-F238E27FC236}">
                  <a16:creationId xmlns:a16="http://schemas.microsoft.com/office/drawing/2014/main" id="{C980071F-0578-4A43-BC86-49EA36D82879}"/>
                </a:ext>
              </a:extLst>
            </p:cNvPr>
            <p:cNvSpPr txBox="1">
              <a:spLocks/>
            </p:cNvSpPr>
            <p:nvPr/>
          </p:nvSpPr>
          <p:spPr>
            <a:xfrm>
              <a:off x="1367489" y="253303"/>
              <a:ext cx="8367060" cy="606425"/>
            </a:xfrm>
            <a:prstGeom prst="rect">
              <a:avLst/>
            </a:prstGeom>
          </p:spPr>
          <p:txBody>
            <a:bodyPr wrap="none" lIns="0" tIns="0" rIns="0" bIns="0" anchor="b"/>
            <a:lstStyle/>
            <a:p>
              <a:pPr>
                <a:defRPr/>
              </a:pPr>
              <a:endParaRPr lang="de-DE" sz="2000" kern="0" spc="30" dirty="0">
                <a:solidFill>
                  <a:srgbClr val="9DC41A"/>
                </a:solidFill>
                <a:latin typeface="Arial Narrow"/>
                <a:ea typeface="Tahoma"/>
                <a:cs typeface="Tahoma"/>
              </a:endParaRPr>
            </a:p>
          </p:txBody>
        </p:sp>
      </p:grp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E6CBC502-B303-1A82-DE50-D55F83EC165E}"/>
              </a:ext>
            </a:extLst>
          </p:cNvPr>
          <p:cNvGraphicFramePr>
            <a:graphicFrameLocks noGrp="1"/>
          </p:cNvGraphicFramePr>
          <p:nvPr/>
        </p:nvGraphicFramePr>
        <p:xfrm>
          <a:off x="1190625" y="2132647"/>
          <a:ext cx="9144000" cy="38023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42462621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>
                        <a:spcBef>
                          <a:spcPts val="400"/>
                        </a:spcBef>
                      </a:pPr>
                      <a:r>
                        <a:rPr lang="de-DE" b="1" i="0" dirty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Rahmenvorgaben für die Begutachtung der Curricula durch den </a:t>
                      </a:r>
                      <a:r>
                        <a:rPr lang="de-DE" b="1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Qualtätssicherungsrat für Pädagoginnen- und </a:t>
                      </a:r>
                      <a:r>
                        <a:rPr lang="de-DE" b="1" i="0" dirty="0" err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Pädagogenbildung</a:t>
                      </a:r>
                    </a:p>
                  </a:txBody>
                  <a:tcPr marL="68580" marR="6858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819556"/>
                  </a:ext>
                </a:extLst>
              </a:tr>
              <a:tr h="3162300">
                <a:tc>
                  <a:txBody>
                    <a:bodyPr/>
                    <a:lstStyle/>
                    <a:p>
                      <a:pPr algn="just" fontAlgn="t">
                        <a:spcBef>
                          <a:spcPts val="400"/>
                        </a:spcBef>
                      </a:pPr>
                      <a:r>
                        <a:rPr lang="de-DE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Der Qualitätssicherungsrat für Pädagoginnen- und </a:t>
                      </a:r>
                      <a:r>
                        <a:rPr lang="de-DE" b="0" i="0" err="1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Pädagogenbildung</a:t>
                      </a:r>
                      <a:r>
                        <a:rPr lang="de-DE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orientiert sich in der Erstellung seiner Stellungnahmen im Rahmen der Curricula-Begutachtungsverfahren zu den Curricula der Lehramtsstudien an folgenden Rahmenvorgaben zur Studienarchitektur: Die Curricula von Bachelor- und Masterstudien für das Lehramt haben kompetenzorientiert gestaltet zu sein. Sie haben die </a:t>
                      </a:r>
                      <a:r>
                        <a:rPr lang="de-DE" b="1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Entwicklung professionsorientierter Kompetenzen</a:t>
                      </a:r>
                      <a:r>
                        <a:rPr lang="de-DE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wie allgemeiner und spezieller pädagogischer Kompetenzen, fachlicher und didaktischer, inklusiver, interkultureller,</a:t>
                      </a:r>
                      <a:r>
                        <a:rPr lang="de-DE" b="1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interreligiöser</a:t>
                      </a:r>
                      <a:r>
                        <a:rPr lang="de-DE" b="0" i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 und sozialer Kompetenzen, Diversitäts- und Genderkompetenzen und Professionsverständnis zu berücksichtigen sowie ein umfassendes Verständnis für die Bildungsaufgabe zu fördern</a:t>
                      </a:r>
                    </a:p>
                  </a:txBody>
                  <a:tcPr marL="68580" marR="6858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529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D96DA95-321E-13AE-15CD-0B7745373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7"/>
            <a:ext cx="5449479" cy="15780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de-DE">
              <a:solidFill>
                <a:srgbClr val="FFFFFF"/>
              </a:solidFill>
            </a:endParaRPr>
          </a:p>
          <a:p>
            <a:pPr algn="l"/>
            <a:endParaRPr lang="de-DE">
              <a:solidFill>
                <a:srgbClr val="FFFFFF"/>
              </a:solidFill>
            </a:endParaRPr>
          </a:p>
          <a:p>
            <a:pPr algn="l"/>
            <a:endParaRPr lang="de-DE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C7F52FC3-76C8-0724-6D9C-08F7F893FD73}"/>
              </a:ext>
            </a:extLst>
          </p:cNvPr>
          <p:cNvSpPr txBox="1">
            <a:spLocks/>
          </p:cNvSpPr>
          <p:nvPr/>
        </p:nvSpPr>
        <p:spPr>
          <a:xfrm>
            <a:off x="1524000" y="363469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5" name="Grafik 4" descr="Ein Bild, das Text, Karte, Diagramm, Schrift enthält.&#10;&#10;KI-generierte Inhalte können fehlerhaft sein.">
            <a:extLst>
              <a:ext uri="{FF2B5EF4-FFF2-40B4-BE49-F238E27FC236}">
                <a16:creationId xmlns:a16="http://schemas.microsoft.com/office/drawing/2014/main" id="{716933ED-7690-0683-6BAD-2079ED4F6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65" y="-5302"/>
            <a:ext cx="11280296" cy="67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81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E82A14-AC25-A72E-4C9A-355B02B4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779473"/>
            <a:ext cx="10515600" cy="55803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AT" sz="2000" b="1" dirty="0">
                <a:solidFill>
                  <a:srgbClr val="242424"/>
                </a:solidFill>
                <a:latin typeface="Segoe UI"/>
                <a:cs typeface="Segoe UI"/>
              </a:rPr>
              <a:t>Portfolio:</a:t>
            </a:r>
            <a:endParaRPr lang="de-DE" sz="2000" dirty="0">
              <a:solidFill>
                <a:srgbClr val="242424"/>
              </a:solidFill>
              <a:latin typeface="Segoe UI"/>
              <a:cs typeface="Segoe UI"/>
            </a:endParaRPr>
          </a:p>
          <a:p>
            <a:pPr marL="0" indent="0">
              <a:buNone/>
            </a:pPr>
            <a:br>
              <a:rPr lang="de-AT" sz="1000" b="1" dirty="0">
                <a:latin typeface="Segoe UI"/>
                <a:cs typeface="Segoe UI"/>
              </a:rPr>
            </a:br>
            <a:r>
              <a:rPr lang="de-AT" sz="2000" dirty="0">
                <a:solidFill>
                  <a:srgbClr val="242424"/>
                </a:solidFill>
                <a:cs typeface="Segoe UI"/>
              </a:rPr>
              <a:t>A.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Questionnaires</a:t>
            </a:r>
            <a:endParaRPr lang="de-AT" sz="2000" dirty="0">
              <a:solidFill>
                <a:srgbClr val="242424"/>
              </a:solidFill>
              <a:cs typeface="Segoe UI"/>
            </a:endParaRPr>
          </a:p>
          <a:p>
            <a:pPr marL="0" indent="0">
              <a:buNone/>
            </a:pPr>
            <a:r>
              <a:rPr lang="de-AT" sz="2000" dirty="0">
                <a:solidFill>
                  <a:srgbClr val="242424"/>
                </a:solidFill>
                <a:cs typeface="Segoe UI"/>
              </a:rPr>
              <a:t>B. Interview and 4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questions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 +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content</a:t>
            </a:r>
            <a:endParaRPr lang="de-AT" sz="2000" dirty="0">
              <a:solidFill>
                <a:srgbClr val="242424"/>
              </a:solidFill>
              <a:cs typeface="Segoe UI"/>
            </a:endParaRPr>
          </a:p>
          <a:p>
            <a:pPr marL="0" indent="0">
              <a:buNone/>
            </a:pPr>
            <a:r>
              <a:rPr lang="de-AT" sz="2000" dirty="0">
                <a:solidFill>
                  <a:srgbClr val="242424"/>
                </a:solidFill>
                <a:cs typeface="Segoe UI"/>
              </a:rPr>
              <a:t>C. Collection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of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teaching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ideas</a:t>
            </a:r>
            <a:endParaRPr lang="de-AT" sz="2000" dirty="0">
              <a:solidFill>
                <a:srgbClr val="242424"/>
              </a:solidFill>
              <a:cs typeface="Segoe UI"/>
            </a:endParaRPr>
          </a:p>
          <a:p>
            <a:pPr marL="0" indent="0">
              <a:buNone/>
            </a:pPr>
            <a:endParaRPr lang="de-DE" sz="2000" dirty="0">
              <a:solidFill>
                <a:srgbClr val="242424"/>
              </a:solidFill>
              <a:cs typeface="Segoe UI"/>
            </a:endParaRPr>
          </a:p>
          <a:p>
            <a:pPr>
              <a:buNone/>
            </a:pPr>
            <a:r>
              <a:rPr lang="de-AT" sz="2000" dirty="0">
                <a:solidFill>
                  <a:srgbClr val="242424"/>
                </a:solidFill>
                <a:cs typeface="Segoe UI"/>
              </a:rPr>
              <a:t>D. Overall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reflection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 on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these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 </a:t>
            </a:r>
            <a:r>
              <a:rPr lang="de-AT" sz="2000" dirty="0" err="1">
                <a:solidFill>
                  <a:srgbClr val="242424"/>
                </a:solidFill>
                <a:cs typeface="Segoe UI"/>
              </a:rPr>
              <a:t>questions</a:t>
            </a:r>
            <a:r>
              <a:rPr lang="de-AT" sz="2000" dirty="0">
                <a:solidFill>
                  <a:srgbClr val="242424"/>
                </a:solidFill>
                <a:cs typeface="Segoe UI"/>
              </a:rPr>
              <a:t>:</a:t>
            </a:r>
          </a:p>
          <a:p>
            <a:pPr>
              <a:buNone/>
            </a:pPr>
            <a:endParaRPr lang="de-AT" sz="1000" dirty="0">
              <a:solidFill>
                <a:srgbClr val="242424"/>
              </a:solidFill>
              <a:latin typeface="Segoe UI"/>
              <a:cs typeface="Segoe UI"/>
            </a:endParaRPr>
          </a:p>
          <a:p>
            <a:pPr marL="457200" indent="-457200">
              <a:buAutoNum type="arabicPeriod"/>
            </a:pPr>
            <a:r>
              <a:rPr lang="de-AT" sz="2000" dirty="0"/>
              <a:t>In </a:t>
            </a:r>
            <a:r>
              <a:rPr lang="de-AT" sz="2000" dirty="0" err="1"/>
              <a:t>your</a:t>
            </a:r>
            <a:r>
              <a:rPr lang="de-AT" sz="2000" dirty="0"/>
              <a:t> </a:t>
            </a:r>
            <a:r>
              <a:rPr lang="de-AT" sz="2000" dirty="0" err="1"/>
              <a:t>view</a:t>
            </a:r>
            <a:r>
              <a:rPr lang="de-AT" sz="2000" dirty="0"/>
              <a:t>, </a:t>
            </a:r>
            <a:r>
              <a:rPr lang="de-AT" sz="2000" dirty="0" err="1"/>
              <a:t>how</a:t>
            </a:r>
            <a:r>
              <a:rPr lang="de-AT" sz="2000" dirty="0"/>
              <a:t> </a:t>
            </a:r>
            <a:r>
              <a:rPr lang="de-AT" sz="2000" dirty="0" err="1"/>
              <a:t>can</a:t>
            </a:r>
            <a:r>
              <a:rPr lang="de-AT" sz="2000" dirty="0"/>
              <a:t> IRD/IRL </a:t>
            </a:r>
            <a:r>
              <a:rPr lang="de-AT" sz="2000" dirty="0" err="1"/>
              <a:t>contribute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an </a:t>
            </a:r>
            <a:r>
              <a:rPr lang="de-AT" sz="2000" dirty="0" err="1"/>
              <a:t>age-appropriate</a:t>
            </a:r>
            <a:r>
              <a:rPr lang="de-AT" sz="2000" dirty="0"/>
              <a:t>, in-</a:t>
            </a:r>
            <a:r>
              <a:rPr lang="de-AT" sz="2000" dirty="0" err="1"/>
              <a:t>depth</a:t>
            </a:r>
            <a:r>
              <a:rPr lang="de-AT" sz="2000" dirty="0"/>
              <a:t> </a:t>
            </a:r>
            <a:r>
              <a:rPr lang="de-AT" sz="2000" dirty="0" err="1"/>
              <a:t>exploration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topic</a:t>
            </a:r>
            <a:r>
              <a:rPr lang="de-AT" sz="2000" dirty="0"/>
              <a:t> “</a:t>
            </a:r>
            <a:r>
              <a:rPr lang="de-AT" sz="2000" dirty="0" err="1"/>
              <a:t>Responsibility</a:t>
            </a:r>
            <a:r>
              <a:rPr lang="de-AT" sz="2000" dirty="0"/>
              <a:t> in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use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water</a:t>
            </a:r>
            <a:r>
              <a:rPr lang="de-AT" sz="2000" dirty="0"/>
              <a:t>” </a:t>
            </a:r>
            <a:r>
              <a:rPr lang="de-AT" sz="2000" dirty="0" err="1"/>
              <a:t>within</a:t>
            </a:r>
            <a:r>
              <a:rPr lang="de-AT" sz="2000" dirty="0"/>
              <a:t>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context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ESD?</a:t>
            </a:r>
            <a:endParaRPr lang="de-DE" sz="2000" dirty="0"/>
          </a:p>
          <a:p>
            <a:pPr marL="457200" indent="-457200">
              <a:buAutoNum type="arabicPeriod" startAt="2"/>
            </a:pPr>
            <a:r>
              <a:rPr lang="de-AT" sz="2000" dirty="0" err="1"/>
              <a:t>Which</a:t>
            </a:r>
            <a:r>
              <a:rPr lang="de-AT" sz="2000" dirty="0"/>
              <a:t> ESD </a:t>
            </a:r>
            <a:r>
              <a:rPr lang="de-AT" sz="2000" dirty="0" err="1"/>
              <a:t>competencies</a:t>
            </a:r>
            <a:r>
              <a:rPr lang="de-AT" sz="2000" dirty="0"/>
              <a:t> </a:t>
            </a:r>
            <a:r>
              <a:rPr lang="de-AT" sz="2000" dirty="0" err="1"/>
              <a:t>can</a:t>
            </a:r>
            <a:r>
              <a:rPr lang="de-AT" sz="2000" dirty="0"/>
              <a:t> </a:t>
            </a:r>
            <a:r>
              <a:rPr lang="de-AT" sz="2000" dirty="0" err="1"/>
              <a:t>be</a:t>
            </a:r>
            <a:r>
              <a:rPr lang="de-AT" sz="2000" dirty="0"/>
              <a:t> </a:t>
            </a:r>
            <a:r>
              <a:rPr lang="de-AT" sz="2000" dirty="0" err="1"/>
              <a:t>promoted</a:t>
            </a:r>
            <a:r>
              <a:rPr lang="de-AT" sz="2000" dirty="0"/>
              <a:t> </a:t>
            </a:r>
            <a:r>
              <a:rPr lang="de-AT" sz="2000" dirty="0" err="1"/>
              <a:t>through</a:t>
            </a:r>
            <a:r>
              <a:rPr lang="de-AT" sz="2000" dirty="0"/>
              <a:t> IRL/IRD, and </a:t>
            </a:r>
            <a:r>
              <a:rPr lang="de-AT" sz="2000" dirty="0" err="1"/>
              <a:t>for</a:t>
            </a:r>
            <a:r>
              <a:rPr lang="de-AT" sz="2000" dirty="0"/>
              <a:t> </a:t>
            </a:r>
            <a:r>
              <a:rPr lang="de-AT" sz="2000" dirty="0" err="1"/>
              <a:t>which</a:t>
            </a:r>
            <a:r>
              <a:rPr lang="de-AT" sz="2000" dirty="0"/>
              <a:t> </a:t>
            </a:r>
            <a:r>
              <a:rPr lang="de-AT" sz="2000" dirty="0" err="1"/>
              <a:t>competencies</a:t>
            </a:r>
            <a:r>
              <a:rPr lang="de-AT" sz="2000" dirty="0"/>
              <a:t>.                  </a:t>
            </a:r>
            <a:r>
              <a:rPr lang="de-AT" sz="2000" dirty="0" err="1"/>
              <a:t>can</a:t>
            </a:r>
            <a:r>
              <a:rPr lang="de-AT" sz="2000" dirty="0"/>
              <a:t> </a:t>
            </a:r>
            <a:r>
              <a:rPr lang="de-AT" sz="2000" dirty="0" err="1"/>
              <a:t>the</a:t>
            </a:r>
            <a:r>
              <a:rPr lang="de-AT" sz="2000" dirty="0"/>
              <a:t> IRD open </a:t>
            </a:r>
            <a:r>
              <a:rPr lang="de-AT" sz="2000" dirty="0" err="1"/>
              <a:t>up</a:t>
            </a:r>
            <a:r>
              <a:rPr lang="de-AT" sz="2000" dirty="0"/>
              <a:t> </a:t>
            </a:r>
            <a:r>
              <a:rPr lang="de-AT" sz="2000" dirty="0" err="1"/>
              <a:t>new</a:t>
            </a:r>
            <a:r>
              <a:rPr lang="de-AT" sz="2000" dirty="0"/>
              <a:t> </a:t>
            </a:r>
            <a:r>
              <a:rPr lang="de-AT" sz="2000" dirty="0" err="1"/>
              <a:t>approaches</a:t>
            </a:r>
            <a:r>
              <a:rPr lang="de-AT" sz="2000" dirty="0"/>
              <a:t> </a:t>
            </a:r>
            <a:r>
              <a:rPr lang="de-AT" sz="2000" dirty="0" err="1"/>
              <a:t>or</a:t>
            </a:r>
            <a:r>
              <a:rPr lang="de-AT" sz="2000" dirty="0"/>
              <a:t> </a:t>
            </a:r>
            <a:r>
              <a:rPr lang="de-AT" sz="2000" dirty="0" err="1"/>
              <a:t>add</a:t>
            </a:r>
            <a:r>
              <a:rPr lang="de-AT" sz="2000" dirty="0"/>
              <a:t> </a:t>
            </a:r>
            <a:r>
              <a:rPr lang="de-AT" sz="2000" dirty="0" err="1"/>
              <a:t>new</a:t>
            </a:r>
            <a:r>
              <a:rPr lang="de-AT" sz="2000" dirty="0"/>
              <a:t> </a:t>
            </a:r>
            <a:r>
              <a:rPr lang="de-AT" sz="2000" dirty="0" err="1"/>
              <a:t>aspects</a:t>
            </a:r>
            <a:r>
              <a:rPr lang="de-AT" sz="2000" dirty="0"/>
              <a:t>?</a:t>
            </a:r>
            <a:endParaRPr lang="de-AT" sz="2200" dirty="0"/>
          </a:p>
          <a:p>
            <a:pPr marL="457200" indent="-457200">
              <a:buAutoNum type="arabicPeriod" startAt="3"/>
            </a:pPr>
            <a:r>
              <a:rPr lang="de-AT" sz="2200" dirty="0" err="1"/>
              <a:t>Interfaith</a:t>
            </a:r>
            <a:r>
              <a:rPr lang="de-AT" sz="2200" dirty="0"/>
              <a:t> </a:t>
            </a:r>
            <a:r>
              <a:rPr lang="de-AT" sz="2200" dirty="0" err="1"/>
              <a:t>dialogue</a:t>
            </a:r>
            <a:r>
              <a:rPr lang="de-AT" sz="2200" dirty="0"/>
              <a:t>: </a:t>
            </a:r>
            <a:r>
              <a:rPr lang="de-AT" sz="2200" dirty="0" err="1"/>
              <a:t>what</a:t>
            </a:r>
            <a:r>
              <a:rPr lang="de-AT" sz="2200" dirty="0"/>
              <a:t> </a:t>
            </a:r>
            <a:r>
              <a:rPr lang="de-AT" sz="2200" dirty="0" err="1"/>
              <a:t>mattered</a:t>
            </a:r>
            <a:r>
              <a:rPr lang="de-AT" sz="2200" dirty="0"/>
              <a:t> </a:t>
            </a:r>
            <a:r>
              <a:rPr lang="de-AT" sz="2200" dirty="0" err="1"/>
              <a:t>to</a:t>
            </a:r>
            <a:r>
              <a:rPr lang="de-AT" sz="2200" dirty="0"/>
              <a:t> </a:t>
            </a:r>
            <a:r>
              <a:rPr lang="de-AT" sz="2200" dirty="0" err="1"/>
              <a:t>me</a:t>
            </a:r>
            <a:r>
              <a:rPr lang="de-AT" sz="2200" dirty="0"/>
              <a:t>, </a:t>
            </a:r>
            <a:r>
              <a:rPr lang="de-AT" sz="2200" dirty="0" err="1"/>
              <a:t>what</a:t>
            </a:r>
            <a:r>
              <a:rPr lang="de-AT" sz="2200" dirty="0"/>
              <a:t> I </a:t>
            </a:r>
            <a:r>
              <a:rPr lang="de-AT" sz="2200" dirty="0" err="1"/>
              <a:t>learnt</a:t>
            </a:r>
            <a:r>
              <a:rPr lang="de-AT" sz="2200" dirty="0"/>
              <a:t>  and </a:t>
            </a:r>
            <a:r>
              <a:rPr lang="de-AT" sz="2200" dirty="0" err="1"/>
              <a:t>took</a:t>
            </a:r>
            <a:r>
              <a:rPr lang="de-AT" sz="2200" dirty="0"/>
              <a:t> </a:t>
            </a:r>
            <a:r>
              <a:rPr lang="de-AT" sz="2200" dirty="0" err="1"/>
              <a:t>away</a:t>
            </a:r>
            <a:r>
              <a:rPr lang="de-AT" sz="2200" dirty="0"/>
              <a:t> </a:t>
            </a:r>
            <a:r>
              <a:rPr lang="de-AT" sz="2200" dirty="0" err="1"/>
              <a:t>with</a:t>
            </a:r>
            <a:r>
              <a:rPr lang="de-AT" sz="2200" dirty="0"/>
              <a:t> </a:t>
            </a:r>
            <a:r>
              <a:rPr lang="de-AT" sz="2200" dirty="0" err="1"/>
              <a:t>me</a:t>
            </a:r>
            <a:r>
              <a:rPr lang="de-AT" sz="2200" dirty="0"/>
              <a:t> – </a:t>
            </a:r>
            <a:r>
              <a:rPr lang="de-AT" sz="2200" dirty="0" err="1"/>
              <a:t>both</a:t>
            </a:r>
            <a:r>
              <a:rPr lang="de-AT" sz="2200" dirty="0"/>
              <a:t> </a:t>
            </a:r>
            <a:r>
              <a:rPr lang="de-AT" sz="2200" dirty="0" err="1"/>
              <a:t>personally</a:t>
            </a:r>
            <a:r>
              <a:rPr lang="de-AT" sz="2200" dirty="0"/>
              <a:t> and </a:t>
            </a:r>
            <a:r>
              <a:rPr lang="de-AT" sz="2200" dirty="0" err="1"/>
              <a:t>professionally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9008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308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Arial Narrow</vt:lpstr>
      <vt:lpstr>Calibri</vt:lpstr>
      <vt:lpstr>Segoe UI</vt:lpstr>
      <vt:lpstr>Verdana</vt:lpstr>
      <vt:lpstr>Wingdings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Sylvia Inou Tchatchoua</dc:creator>
  <cp:lastModifiedBy>AINUL AZMIN BINTI MD. ZAMIN</cp:lastModifiedBy>
  <cp:revision>145</cp:revision>
  <dcterms:created xsi:type="dcterms:W3CDTF">2025-04-25T12:04:25Z</dcterms:created>
  <dcterms:modified xsi:type="dcterms:W3CDTF">2026-07-13T03:56:04Z</dcterms:modified>
</cp:coreProperties>
</file>