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4"/>
  </p:sldMasterIdLst>
  <p:notesMasterIdLst>
    <p:notesMasterId r:id="rId16"/>
  </p:notesMasterIdLst>
  <p:sldIdLst>
    <p:sldId id="372" r:id="rId5"/>
    <p:sldId id="373" r:id="rId6"/>
    <p:sldId id="374" r:id="rId7"/>
    <p:sldId id="364" r:id="rId8"/>
    <p:sldId id="376" r:id="rId9"/>
    <p:sldId id="388" r:id="rId10"/>
    <p:sldId id="389" r:id="rId11"/>
    <p:sldId id="380" r:id="rId12"/>
    <p:sldId id="390" r:id="rId13"/>
    <p:sldId id="377" r:id="rId14"/>
    <p:sldId id="333" r:id="rId15"/>
  </p:sldIdLst>
  <p:sldSz cx="9144000" cy="6858000" type="screen4x3"/>
  <p:notesSz cx="6792913" cy="99250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orient="horz" pos="867" userDrawn="1">
          <p15:clr>
            <a:srgbClr val="A4A3A4"/>
          </p15:clr>
        </p15:guide>
        <p15:guide id="3" orient="horz" pos="572" userDrawn="1">
          <p15:clr>
            <a:srgbClr val="A4A3A4"/>
          </p15:clr>
        </p15:guide>
        <p15:guide id="4" orient="horz" pos="3423" userDrawn="1">
          <p15:clr>
            <a:srgbClr val="A4A3A4"/>
          </p15:clr>
        </p15:guide>
        <p15:guide id="5" orient="horz" pos="4041" userDrawn="1">
          <p15:clr>
            <a:srgbClr val="A4A3A4"/>
          </p15:clr>
        </p15:guide>
        <p15:guide id="6" orient="horz" pos="3985" userDrawn="1">
          <p15:clr>
            <a:srgbClr val="A4A3A4"/>
          </p15:clr>
        </p15:guide>
        <p15:guide id="7" orient="horz" pos="1593" userDrawn="1">
          <p15:clr>
            <a:srgbClr val="A4A3A4"/>
          </p15:clr>
        </p15:guide>
        <p15:guide id="8" orient="horz" pos="2750" userDrawn="1">
          <p15:clr>
            <a:srgbClr val="A4A3A4"/>
          </p15:clr>
        </p15:guide>
        <p15:guide id="9" orient="horz" pos="2908" userDrawn="1">
          <p15:clr>
            <a:srgbClr val="A4A3A4"/>
          </p15:clr>
        </p15:guide>
        <p15:guide id="10" orient="horz" pos="2966" userDrawn="1">
          <p15:clr>
            <a:srgbClr val="A4A3A4"/>
          </p15:clr>
        </p15:guide>
        <p15:guide id="11" orient="horz" pos="196" userDrawn="1">
          <p15:clr>
            <a:srgbClr val="A4A3A4"/>
          </p15:clr>
        </p15:guide>
        <p15:guide id="12" pos="5759" userDrawn="1">
          <p15:clr>
            <a:srgbClr val="A4A3A4"/>
          </p15:clr>
        </p15:guide>
        <p15:guide id="13" pos="645" userDrawn="1">
          <p15:clr>
            <a:srgbClr val="A4A3A4"/>
          </p15:clr>
        </p15:guide>
        <p15:guide id="14" pos="1338" userDrawn="1">
          <p15:clr>
            <a:srgbClr val="A4A3A4"/>
          </p15:clr>
        </p15:guide>
        <p15:guide id="15" pos="112" userDrawn="1">
          <p15:clr>
            <a:srgbClr val="A4A3A4"/>
          </p15:clr>
        </p15:guide>
        <p15:guide id="16" pos="1754" userDrawn="1">
          <p15:clr>
            <a:srgbClr val="A4A3A4"/>
          </p15:clr>
        </p15:guide>
        <p15:guide id="17" pos="5577" userDrawn="1">
          <p15:clr>
            <a:srgbClr val="A4A3A4"/>
          </p15:clr>
        </p15:guide>
        <p15:guide id="18" pos="3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B11F"/>
    <a:srgbClr val="4793C9"/>
    <a:srgbClr val="9DC41A"/>
    <a:srgbClr val="58B947"/>
    <a:srgbClr val="00A8D9"/>
    <a:srgbClr val="D11F56"/>
    <a:srgbClr val="65BDE4"/>
    <a:srgbClr val="E3E6E9"/>
    <a:srgbClr val="4D4D4D"/>
    <a:srgbClr val="717F8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6" autoAdjust="0"/>
    <p:restoredTop sz="94648"/>
  </p:normalViewPr>
  <p:slideViewPr>
    <p:cSldViewPr snapToGrid="0" showGuides="1">
      <p:cViewPr varScale="1">
        <p:scale>
          <a:sx n="117" d="100"/>
          <a:sy n="117" d="100"/>
        </p:scale>
        <p:origin x="1248" y="168"/>
      </p:cViewPr>
      <p:guideLst>
        <p:guide orient="horz" pos="1026"/>
        <p:guide orient="horz" pos="867"/>
        <p:guide orient="horz" pos="572"/>
        <p:guide orient="horz" pos="3423"/>
        <p:guide orient="horz" pos="4041"/>
        <p:guide orient="horz" pos="3985"/>
        <p:guide orient="horz" pos="1593"/>
        <p:guide orient="horz" pos="2750"/>
        <p:guide orient="horz" pos="2908"/>
        <p:guide orient="horz" pos="2966"/>
        <p:guide orient="horz" pos="196"/>
        <p:guide pos="5759"/>
        <p:guide pos="645"/>
        <p:guide pos="1338"/>
        <p:guide pos="112"/>
        <p:guide pos="1754"/>
        <p:guide pos="5577"/>
        <p:guide pos="3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10" y="6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596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7745" y="0"/>
            <a:ext cx="2943596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2" y="4714399"/>
            <a:ext cx="5434330" cy="446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075"/>
            <a:ext cx="2943596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7745" y="9427075"/>
            <a:ext cx="2943596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ED6F46F-A9D2-40D5-B77D-0408DBED0B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612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D6F46F-A9D2-40D5-B77D-0408DBED0B3D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8601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D6F46F-A9D2-40D5-B77D-0408DBED0B3D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729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D6F46F-A9D2-40D5-B77D-0408DBED0B3D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2897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D6F46F-A9D2-40D5-B77D-0408DBED0B3D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215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D6F46F-A9D2-40D5-B77D-0408DBED0B3D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8601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19069-AB93-EEBB-5306-1B37ACB54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7DDD374-1BA1-A170-EE75-B8915904B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67435FF-5EDD-A74C-7E46-4FA2056F7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98FD64-68FF-50F3-4FE3-F02373952D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D6F46F-A9D2-40D5-B77D-0408DBED0B3D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628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74135" y="2160000"/>
            <a:ext cx="8669866" cy="3633215"/>
          </a:xfrm>
          <a:prstGeom prst="rect">
            <a:avLst/>
          </a:prstGeom>
          <a:solidFill>
            <a:srgbClr val="B9BDC7">
              <a:alpha val="22000"/>
            </a:srgbClr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750">
              <a:latin typeface="Arial" pitchFamily="34" charset="0"/>
              <a:cs typeface="+mn-cs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6301" y="2700001"/>
            <a:ext cx="6502400" cy="808744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700" b="0">
                <a:solidFill>
                  <a:srgbClr val="00A8D9"/>
                </a:solidFill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F3C0CBCF-0CD5-36A6-71E9-16AE6AA34C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25" y="313369"/>
            <a:ext cx="1414155" cy="463258"/>
          </a:xfrm>
          <a:prstGeom prst="rect">
            <a:avLst/>
          </a:prstGeom>
        </p:spPr>
      </p:pic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D39E2E29-BCA9-65CB-4936-03EA5421A4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068" y="255121"/>
            <a:ext cx="4093472" cy="1423419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ufzählung Ebene 1+2 ohne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" y="1384300"/>
            <a:ext cx="177800" cy="4965700"/>
          </a:xfrm>
          <a:prstGeom prst="rect">
            <a:avLst/>
          </a:prstGeom>
          <a:solidFill>
            <a:srgbClr val="9DC41A"/>
          </a:solidFill>
          <a:ln w="317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50">
              <a:latin typeface="Arial" pitchFamily="34" charset="0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023300" y="1282605"/>
            <a:ext cx="6934788" cy="5075238"/>
          </a:xfrm>
          <a:prstGeom prst="rect">
            <a:avLst/>
          </a:prstGeom>
        </p:spPr>
        <p:txBody>
          <a:bodyPr lIns="0"/>
          <a:lstStyle>
            <a:lvl1pPr marL="267884" indent="-257168">
              <a:spcBef>
                <a:spcPts val="75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b="0" spc="0" baseline="0">
                <a:solidFill>
                  <a:srgbClr val="00A8D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69094" indent="-201211"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DDB789-E242-130A-DD2D-62563E635006}"/>
              </a:ext>
            </a:extLst>
          </p:cNvPr>
          <p:cNvSpPr txBox="1">
            <a:spLocks/>
          </p:cNvSpPr>
          <p:nvPr userDrawn="1"/>
        </p:nvSpPr>
        <p:spPr>
          <a:xfrm>
            <a:off x="727" y="6473102"/>
            <a:ext cx="177800" cy="262818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/>
            <a:fld id="{A070CE6A-D9C8-4C50-93BE-A318C93FB08D}" type="slidenum">
              <a:rPr lang="de-AT" sz="825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‹Nr.›</a:t>
            </a:fld>
            <a:endParaRPr lang="de-AT" sz="8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DED1A78C-5715-C338-26EC-BCE60A19F3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044" y="261954"/>
            <a:ext cx="2342350" cy="81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4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Ebene 1+2 mit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761F90B-D037-8368-8407-B304A3FCA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81" y="555125"/>
            <a:ext cx="5010469" cy="335505"/>
          </a:xfrm>
          <a:prstGeom prst="rect">
            <a:avLst/>
          </a:prstGeom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" y="1384300"/>
            <a:ext cx="177800" cy="4965700"/>
          </a:xfrm>
          <a:prstGeom prst="rect">
            <a:avLst/>
          </a:prstGeom>
          <a:solidFill>
            <a:srgbClr val="9DC41A"/>
          </a:solidFill>
          <a:ln w="317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50">
              <a:latin typeface="Arial" pitchFamily="34" charset="0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023300" y="1278352"/>
            <a:ext cx="6934788" cy="5075238"/>
          </a:xfrm>
          <a:prstGeom prst="rect">
            <a:avLst/>
          </a:prstGeom>
        </p:spPr>
        <p:txBody>
          <a:bodyPr lIns="0"/>
          <a:lstStyle>
            <a:lvl1pPr marL="267884" indent="-257168">
              <a:spcBef>
                <a:spcPts val="75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b="0" spc="0" baseline="0">
                <a:solidFill>
                  <a:srgbClr val="00A8D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69094" indent="-201211"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endParaRPr lang="de-DE" dirty="0"/>
          </a:p>
        </p:txBody>
      </p:sp>
      <p:sp>
        <p:nvSpPr>
          <p:cNvPr id="6" name="Line 12">
            <a:extLst>
              <a:ext uri="{FF2B5EF4-FFF2-40B4-BE49-F238E27FC236}">
                <a16:creationId xmlns:a16="http://schemas.microsoft.com/office/drawing/2014/main" id="{DD5D17C1-956C-7BEF-DC03-992713557DD3}"/>
              </a:ext>
            </a:extLst>
          </p:cNvPr>
          <p:cNvSpPr>
            <a:spLocks noChangeShapeType="1"/>
          </p:cNvSpPr>
          <p:nvPr userDrawn="1"/>
        </p:nvSpPr>
        <p:spPr bwMode="auto">
          <a:xfrm flipH="1" flipV="1">
            <a:off x="1041030" y="878150"/>
            <a:ext cx="4972420" cy="12479"/>
          </a:xfrm>
          <a:prstGeom prst="line">
            <a:avLst/>
          </a:prstGeom>
          <a:noFill/>
          <a:ln w="9525">
            <a:solidFill>
              <a:srgbClr val="9DC41A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 sz="75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A754017-CD16-F368-25F5-9B7D7B3A66C2}"/>
              </a:ext>
            </a:extLst>
          </p:cNvPr>
          <p:cNvSpPr txBox="1">
            <a:spLocks/>
          </p:cNvSpPr>
          <p:nvPr userDrawn="1"/>
        </p:nvSpPr>
        <p:spPr>
          <a:xfrm>
            <a:off x="727" y="6473102"/>
            <a:ext cx="177800" cy="262818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/>
            <a:fld id="{A070CE6A-D9C8-4C50-93BE-A318C93FB08D}" type="slidenum">
              <a:rPr lang="de-AT" sz="825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‹Nr.›</a:t>
            </a:fld>
            <a:endParaRPr lang="de-AT" sz="825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rafik 1" descr="Ein Bild, das Text enthält.&#10;&#10;Automatisch generierte Beschreibung">
            <a:extLst>
              <a:ext uri="{FF2B5EF4-FFF2-40B4-BE49-F238E27FC236}">
                <a16:creationId xmlns:a16="http://schemas.microsoft.com/office/drawing/2014/main" id="{E3492BDA-2373-ABA6-A12E-020939FAF8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044" y="261954"/>
            <a:ext cx="2342350" cy="81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7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01" r:id="rId2"/>
    <p:sldLayoutId id="2147483702" r:id="rId3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5pPr>
      <a:lvl6pPr marL="342892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6pPr>
      <a:lvl7pPr marL="685783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7pPr>
      <a:lvl8pPr marL="1028675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8pPr>
      <a:lvl9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Narrow" pitchFamily="34" charset="0"/>
        </a:defRPr>
      </a:lvl9pPr>
    </p:titleStyle>
    <p:bodyStyle>
      <a:lvl1pPr marL="203592" indent="-203592" algn="l" rtl="0" fontAlgn="base">
        <a:spcBef>
          <a:spcPct val="20000"/>
        </a:spcBef>
        <a:spcAft>
          <a:spcPct val="0"/>
        </a:spcAft>
        <a:buClr>
          <a:srgbClr val="58B947"/>
        </a:buClr>
        <a:buFont typeface="Wingdings" pitchFamily="2" charset="2"/>
        <a:buChar char="§"/>
        <a:defRPr sz="18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39341" indent="-201211" algn="l" rtl="0" fontAlgn="base">
        <a:spcBef>
          <a:spcPct val="20000"/>
        </a:spcBef>
        <a:spcAft>
          <a:spcPct val="0"/>
        </a:spcAft>
        <a:buClr>
          <a:srgbClr val="717F8F"/>
        </a:buClr>
        <a:buFont typeface="Wingdings" pitchFamily="2" charset="2"/>
        <a:buChar char="§"/>
        <a:defRPr sz="15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925093" indent="-171446" algn="l" rtl="0" fontAlgn="base">
        <a:spcBef>
          <a:spcPct val="20000"/>
        </a:spcBef>
        <a:spcAft>
          <a:spcPct val="0"/>
        </a:spcAft>
        <a:buClr>
          <a:srgbClr val="58B947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3pPr>
      <a:lvl4pPr marL="1231076" indent="-171446" algn="l" rtl="0" fontAlgn="base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Arial" charset="0"/>
        </a:defRPr>
      </a:lvl4pPr>
      <a:lvl5pPr marL="1543012" indent="-171446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5pPr>
      <a:lvl6pPr marL="1885903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6pPr>
      <a:lvl7pPr marL="2228795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7pPr>
      <a:lvl8pPr marL="2571686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8pPr>
      <a:lvl9pPr marL="2914577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4B4CC0F-187B-CF33-E495-FFE91189F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21" y="1376363"/>
            <a:ext cx="4206342" cy="494509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CF33FA0-3E97-2FA1-05CA-A88721A5A9E8}"/>
              </a:ext>
            </a:extLst>
          </p:cNvPr>
          <p:cNvSpPr txBox="1"/>
          <p:nvPr/>
        </p:nvSpPr>
        <p:spPr>
          <a:xfrm>
            <a:off x="5129193" y="2383204"/>
            <a:ext cx="274786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Interview </a:t>
            </a:r>
            <a:r>
              <a:rPr lang="de-DE" sz="2000" dirty="0" err="1"/>
              <a:t>guide</a:t>
            </a:r>
            <a:r>
              <a:rPr lang="de-DE" sz="2000" dirty="0"/>
              <a:t> </a:t>
            </a:r>
          </a:p>
          <a:p>
            <a:endParaRPr lang="de-DE" sz="2000" dirty="0"/>
          </a:p>
          <a:p>
            <a:r>
              <a:rPr lang="de-DE" sz="2000" dirty="0" err="1">
                <a:solidFill>
                  <a:schemeClr val="accent6">
                    <a:lumMod val="75000"/>
                  </a:schemeClr>
                </a:solidFill>
              </a:rPr>
              <a:t>Religious</a:t>
            </a:r>
            <a:r>
              <a:rPr lang="de-DE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accent6">
                    <a:lumMod val="75000"/>
                  </a:schemeClr>
                </a:solidFill>
              </a:rPr>
              <a:t>Diversity</a:t>
            </a:r>
            <a:r>
              <a:rPr lang="de-DE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de-DE" sz="2000" dirty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de-DE" sz="2000" dirty="0" err="1">
                <a:solidFill>
                  <a:schemeClr val="accent6">
                    <a:lumMod val="75000"/>
                  </a:schemeClr>
                </a:solidFill>
              </a:rPr>
              <a:t>Interfaith</a:t>
            </a:r>
            <a:r>
              <a:rPr lang="de-DE" sz="2000" dirty="0">
                <a:solidFill>
                  <a:schemeClr val="accent6">
                    <a:lumMod val="75000"/>
                  </a:schemeClr>
                </a:solidFill>
              </a:rPr>
              <a:t> Learning</a:t>
            </a:r>
          </a:p>
          <a:p>
            <a:endParaRPr lang="de-DE" sz="2000" dirty="0"/>
          </a:p>
          <a:p>
            <a:r>
              <a:rPr lang="de-DE" sz="2000" dirty="0"/>
              <a:t>SoSe 2025</a:t>
            </a:r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23255EB-8E44-BA0D-0660-01D7E6B4F421}"/>
              </a:ext>
            </a:extLst>
          </p:cNvPr>
          <p:cNvSpPr txBox="1"/>
          <p:nvPr/>
        </p:nvSpPr>
        <p:spPr>
          <a:xfrm rot="16200000">
            <a:off x="-624849" y="5562600"/>
            <a:ext cx="14959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Mag.a</a:t>
            </a:r>
            <a:r>
              <a:rPr lang="de-DE" dirty="0"/>
              <a:t> </a:t>
            </a:r>
            <a:r>
              <a:rPr lang="de-DE" dirty="0" err="1"/>
              <a:t>Juidth</a:t>
            </a:r>
            <a:r>
              <a:rPr lang="de-DE" dirty="0"/>
              <a:t> Holzhöfer</a:t>
            </a:r>
          </a:p>
        </p:txBody>
      </p:sp>
    </p:spTree>
    <p:extLst>
      <p:ext uri="{BB962C8B-B14F-4D97-AF65-F5344CB8AC3E}">
        <p14:creationId xmlns:p14="http://schemas.microsoft.com/office/powerpoint/2010/main" val="3420474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149091FE-5F38-4804-3A47-C03B6616CA77}"/>
              </a:ext>
            </a:extLst>
          </p:cNvPr>
          <p:cNvSpPr txBox="1">
            <a:spLocks/>
          </p:cNvSpPr>
          <p:nvPr/>
        </p:nvSpPr>
        <p:spPr>
          <a:xfrm>
            <a:off x="754856" y="1078706"/>
            <a:ext cx="7365206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716" indent="0">
              <a:buNone/>
            </a:pPr>
            <a:r>
              <a:rPr lang="de-DE" sz="2500" b="1" kern="0" dirty="0">
                <a:latin typeface="Calibri"/>
                <a:cs typeface="Calibri"/>
              </a:rPr>
              <a:t>Interview </a:t>
            </a:r>
            <a:r>
              <a:rPr lang="de-DE" sz="2500" b="1" kern="0" dirty="0" err="1">
                <a:latin typeface="Calibri"/>
                <a:cs typeface="Calibri"/>
              </a:rPr>
              <a:t>guide</a:t>
            </a:r>
            <a:r>
              <a:rPr lang="de-DE" sz="2500" b="1" kern="0" dirty="0">
                <a:latin typeface="Calibri"/>
                <a:cs typeface="Calibri"/>
              </a:rPr>
              <a:t> </a:t>
            </a:r>
          </a:p>
          <a:p>
            <a:pPr marL="10716" indent="0">
              <a:buNone/>
            </a:pPr>
            <a:endParaRPr lang="de-DE" sz="1200" b="1" kern="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Write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introduction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A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very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brief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description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research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an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introduction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researcher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Consent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Open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complicated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or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long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sentences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Well-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structured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longer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1–2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pages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indent="0">
              <a:buFont typeface="Wingdings" panose="05000000000000000000" pitchFamily="2" charset="2"/>
              <a:buNone/>
            </a:pPr>
            <a:endParaRPr lang="de-DE" b="1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b="1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EC2F5FE-C3DB-2317-1B1A-640C6F9DD364}"/>
              </a:ext>
            </a:extLst>
          </p:cNvPr>
          <p:cNvSpPr txBox="1"/>
          <p:nvPr/>
        </p:nvSpPr>
        <p:spPr>
          <a:xfrm rot="16200000">
            <a:off x="-495809" y="5475515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7829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149091FE-5F38-4804-3A47-C03B6616CA77}"/>
              </a:ext>
            </a:extLst>
          </p:cNvPr>
          <p:cNvSpPr txBox="1">
            <a:spLocks/>
          </p:cNvSpPr>
          <p:nvPr/>
        </p:nvSpPr>
        <p:spPr>
          <a:xfrm>
            <a:off x="1023938" y="1078706"/>
            <a:ext cx="7365206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716" indent="0">
              <a:buNone/>
            </a:pPr>
            <a:r>
              <a:rPr lang="de-DE" sz="2500" b="1" kern="0" dirty="0">
                <a:latin typeface="Calibri"/>
                <a:cs typeface="Calibri"/>
              </a:rPr>
              <a:t>Interview </a:t>
            </a:r>
            <a:r>
              <a:rPr lang="de-DE" sz="2500" b="1" kern="0" dirty="0" err="1">
                <a:latin typeface="Calibri"/>
                <a:cs typeface="Calibri"/>
              </a:rPr>
              <a:t>guide</a:t>
            </a:r>
            <a:r>
              <a:rPr lang="de-DE" sz="2500" b="1" kern="0" dirty="0">
                <a:latin typeface="Calibri"/>
                <a:cs typeface="Calibri"/>
              </a:rPr>
              <a:t> </a:t>
            </a:r>
          </a:p>
          <a:p>
            <a:pPr marL="10716" indent="0">
              <a:buNone/>
            </a:pPr>
            <a:endParaRPr lang="de-DE" sz="1200" b="1" kern="0" dirty="0">
              <a:latin typeface="Calibri"/>
              <a:cs typeface="Calibri"/>
            </a:endParaRPr>
          </a:p>
          <a:p>
            <a:pPr algn="l"/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Avoid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overloading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questionnaire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with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many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(10–12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, max. 20) </a:t>
            </a:r>
          </a:p>
          <a:p>
            <a:pPr algn="l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Clear and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understandable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</a:p>
          <a:p>
            <a:pPr algn="l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Value-neutral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</a:p>
          <a:p>
            <a:pPr algn="l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Easy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use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well-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organised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l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A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deductive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structure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questionnaire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from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general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specific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</a:p>
          <a:p>
            <a:pPr algn="l"/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Respect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natural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flow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memory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reasoning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l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Place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encourage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longer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narratives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towards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beginning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–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shorter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ones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at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end</a:t>
            </a:r>
          </a:p>
          <a:p>
            <a:pPr algn="l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An open-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ended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guide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does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not block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new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aspects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topic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, but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incorporates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them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5A51A74-C3E0-9F58-0124-DB97F6B962D8}"/>
              </a:ext>
            </a:extLst>
          </p:cNvPr>
          <p:cNvSpPr txBox="1"/>
          <p:nvPr/>
        </p:nvSpPr>
        <p:spPr>
          <a:xfrm rot="16200000">
            <a:off x="-495809" y="5421085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019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149091FE-5F38-4804-3A47-C03B6616CA77}"/>
              </a:ext>
            </a:extLst>
          </p:cNvPr>
          <p:cNvSpPr txBox="1">
            <a:spLocks/>
          </p:cNvSpPr>
          <p:nvPr/>
        </p:nvSpPr>
        <p:spPr>
          <a:xfrm>
            <a:off x="1023938" y="1078706"/>
            <a:ext cx="7365206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716" indent="0">
              <a:buNone/>
            </a:pPr>
            <a:r>
              <a:rPr lang="de-DE" sz="2500" b="1" kern="0" dirty="0">
                <a:latin typeface="Calibri"/>
                <a:cs typeface="Calibri"/>
              </a:rPr>
              <a:t>Interview </a:t>
            </a:r>
            <a:r>
              <a:rPr lang="de-DE" sz="2500" b="1" kern="0" dirty="0" err="1">
                <a:latin typeface="Calibri"/>
                <a:cs typeface="Calibri"/>
              </a:rPr>
              <a:t>structure</a:t>
            </a:r>
            <a:endParaRPr lang="de-DE" sz="2500" b="1" kern="0" dirty="0">
              <a:latin typeface="Calibri"/>
              <a:cs typeface="Calibri"/>
            </a:endParaRPr>
          </a:p>
          <a:p>
            <a:pPr marL="10716" indent="0">
              <a:buNone/>
            </a:pPr>
            <a:endParaRPr lang="de-DE" b="1" kern="0" dirty="0">
              <a:latin typeface="Calibri"/>
              <a:cs typeface="Calibri"/>
            </a:endParaRPr>
          </a:p>
          <a:p>
            <a:pPr marL="553634" indent="-285750"/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Thanks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53634" indent="-285750"/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Introduction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researcher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53634" indent="-285750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Outline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study’s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objectives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general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structure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53634" indent="-285750"/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Confidentiality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agreement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/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Consent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be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recorded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53634" indent="-285750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Interview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guidelines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THERE ARE NO RIGHT OR WRONG ANSWERS</a:t>
            </a:r>
          </a:p>
          <a:p>
            <a:pPr marL="553634" indent="-285750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Warm-up</a:t>
            </a:r>
          </a:p>
          <a:p>
            <a:pPr marL="553634" indent="-285750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Long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553634" indent="-285750"/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Short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(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demographic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data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 marL="553634" indent="-285750"/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Thanks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! And an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explanation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what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happens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data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indent="0">
              <a:buFont typeface="Wingdings" panose="05000000000000000000" pitchFamily="2" charset="2"/>
              <a:buNone/>
            </a:pP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b="1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33A01CC-B3CE-D7F3-F8B1-6C34653BB0C9}"/>
              </a:ext>
            </a:extLst>
          </p:cNvPr>
          <p:cNvSpPr txBox="1"/>
          <p:nvPr/>
        </p:nvSpPr>
        <p:spPr>
          <a:xfrm rot="16200000">
            <a:off x="-516900" y="5431971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2999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149091FE-5F38-4804-3A47-C03B6616CA77}"/>
              </a:ext>
            </a:extLst>
          </p:cNvPr>
          <p:cNvSpPr txBox="1">
            <a:spLocks/>
          </p:cNvSpPr>
          <p:nvPr/>
        </p:nvSpPr>
        <p:spPr>
          <a:xfrm>
            <a:off x="838880" y="1078706"/>
            <a:ext cx="7887935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716" indent="0">
              <a:buNone/>
            </a:pPr>
            <a:r>
              <a:rPr lang="de-DE" sz="2500" b="1" kern="0" dirty="0" err="1">
                <a:latin typeface="Calibri"/>
                <a:cs typeface="Calibri"/>
              </a:rPr>
              <a:t>Types</a:t>
            </a:r>
            <a:r>
              <a:rPr lang="de-DE" sz="2500" b="1" kern="0" dirty="0">
                <a:latin typeface="Calibri"/>
                <a:cs typeface="Calibri"/>
              </a:rPr>
              <a:t> </a:t>
            </a:r>
            <a:r>
              <a:rPr lang="de-DE" sz="2500" b="1" kern="0" dirty="0" err="1">
                <a:latin typeface="Calibri"/>
                <a:cs typeface="Calibri"/>
              </a:rPr>
              <a:t>of</a:t>
            </a:r>
            <a:r>
              <a:rPr lang="de-DE" sz="2500" b="1" kern="0" dirty="0">
                <a:latin typeface="Calibri"/>
                <a:cs typeface="Calibri"/>
              </a:rPr>
              <a:t> </a:t>
            </a:r>
            <a:r>
              <a:rPr lang="de-DE" sz="2500" b="1" kern="0" dirty="0" err="1">
                <a:latin typeface="Calibri"/>
                <a:cs typeface="Calibri"/>
              </a:rPr>
              <a:t>questions</a:t>
            </a:r>
            <a:endParaRPr lang="de-DE" sz="3200" b="1" kern="0" dirty="0">
              <a:latin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Open-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ended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          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Aim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encourage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interviewee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talk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Closed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                    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Aim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elicit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specific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information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Multi-part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/</a:t>
            </a:r>
          </a:p>
          <a:p>
            <a:pPr marL="10716" indent="0">
              <a:buNone/>
            </a:pP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    follow-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up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   	    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Aim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highlight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connections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, 						       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encourage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reflection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Situational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              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Aim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encourage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reflection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specificity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 </a:t>
            </a:r>
            <a:endParaRPr lang="de-DE" sz="18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503010B-6E6A-1E86-6A57-62C327DBF711}"/>
              </a:ext>
            </a:extLst>
          </p:cNvPr>
          <p:cNvSpPr txBox="1"/>
          <p:nvPr/>
        </p:nvSpPr>
        <p:spPr>
          <a:xfrm rot="16200000">
            <a:off x="-495809" y="5399314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4232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5" name="Inhaltsplatzhalter 1">
            <a:extLst>
              <a:ext uri="{FF2B5EF4-FFF2-40B4-BE49-F238E27FC236}">
                <a16:creationId xmlns:a16="http://schemas.microsoft.com/office/drawing/2014/main" id="{4B0C10F4-D8B6-43BF-66BB-6DAA1011CB32}"/>
              </a:ext>
            </a:extLst>
          </p:cNvPr>
          <p:cNvSpPr txBox="1">
            <a:spLocks/>
          </p:cNvSpPr>
          <p:nvPr/>
        </p:nvSpPr>
        <p:spPr>
          <a:xfrm>
            <a:off x="1023938" y="1078706"/>
            <a:ext cx="7365206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de-DE" sz="2500" b="1" kern="0" dirty="0">
                <a:latin typeface="Calibri"/>
                <a:cs typeface="Calibri"/>
              </a:rPr>
              <a:t>   </a:t>
            </a:r>
            <a:r>
              <a:rPr lang="de-DE" sz="2500" b="1" kern="0" dirty="0" err="1">
                <a:latin typeface="Calibri"/>
                <a:cs typeface="Calibri"/>
              </a:rPr>
              <a:t>Openness</a:t>
            </a:r>
            <a:endParaRPr lang="de-DE" sz="2500" b="1" kern="0" dirty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respondent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should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be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encouraged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express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everything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they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consider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important</a:t>
            </a: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researcher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should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listen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what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is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said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with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as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few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preconceptions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as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possible</a:t>
            </a:r>
          </a:p>
          <a:p>
            <a:pPr marL="614357" lvl="1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What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is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said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should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not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be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distorted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by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researcher’s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attitudes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, beliefs and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opinions</a:t>
            </a: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71457" lvl="1" indent="0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71457" lvl="1" indent="0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de-DE" sz="1400" kern="0" dirty="0">
                <a:solidFill>
                  <a:srgbClr val="00A8D9"/>
                </a:solidFill>
                <a:latin typeface="Calibri"/>
                <a:cs typeface="Calibri"/>
              </a:rPr>
              <a:t>	Positive:   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Show genuine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interest</a:t>
            </a: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71457" lvl="1" indent="0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	                  Show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unconditional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respect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other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person</a:t>
            </a: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71457" lvl="1" indent="0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	                 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Undertake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an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unbiased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understanding</a:t>
            </a: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71457" lvl="1" indent="0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de-DE" sz="1400" kern="0" dirty="0">
                <a:solidFill>
                  <a:srgbClr val="00A8D9"/>
                </a:solidFill>
                <a:latin typeface="Calibri"/>
                <a:cs typeface="Calibri"/>
              </a:rPr>
              <a:t>	Negative: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Make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judgements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signal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agreement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or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disagreement</a:t>
            </a: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71457" lvl="1" indent="0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	                 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Incorporate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(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implicit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)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expectations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into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4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400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sz="1400" kern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3674C8-4F31-0690-838D-729915277F01}"/>
              </a:ext>
            </a:extLst>
          </p:cNvPr>
          <p:cNvSpPr txBox="1"/>
          <p:nvPr/>
        </p:nvSpPr>
        <p:spPr>
          <a:xfrm>
            <a:off x="-77822" y="1376363"/>
            <a:ext cx="492443" cy="49675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88936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681" y="1713820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</a:p>
          <a:p>
            <a:pPr marL="0" indent="0" defTabSz="134538">
              <a:buNone/>
              <a:tabLst>
                <a:tab pos="267884" algn="l"/>
              </a:tabLst>
            </a:pPr>
            <a:endParaRPr lang="de-DE" dirty="0">
              <a:latin typeface="Arial Narrow" pitchFamily="34" charset="0"/>
            </a:endParaRPr>
          </a:p>
          <a:p>
            <a:pPr marL="0" indent="0" defTabSz="134538">
              <a:buNone/>
              <a:tabLst>
                <a:tab pos="267884" algn="l"/>
              </a:tabLst>
            </a:pP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5" name="Inhaltsplatzhalter 1">
            <a:extLst>
              <a:ext uri="{FF2B5EF4-FFF2-40B4-BE49-F238E27FC236}">
                <a16:creationId xmlns:a16="http://schemas.microsoft.com/office/drawing/2014/main" id="{4B0C10F4-D8B6-43BF-66BB-6DAA1011CB32}"/>
              </a:ext>
            </a:extLst>
          </p:cNvPr>
          <p:cNvSpPr txBox="1">
            <a:spLocks/>
          </p:cNvSpPr>
          <p:nvPr/>
        </p:nvSpPr>
        <p:spPr>
          <a:xfrm>
            <a:off x="889397" y="1078706"/>
            <a:ext cx="7365206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de-DE" sz="2500" b="1" kern="0" dirty="0">
                <a:latin typeface="Calibri"/>
                <a:cs typeface="Calibri"/>
              </a:rPr>
              <a:t>The fundamental </a:t>
            </a:r>
            <a:r>
              <a:rPr lang="de-DE" sz="2500" b="1" kern="0" dirty="0" err="1">
                <a:latin typeface="Calibri"/>
                <a:cs typeface="Calibri"/>
              </a:rPr>
              <a:t>principle</a:t>
            </a:r>
            <a:r>
              <a:rPr lang="de-DE" sz="2500" b="1" kern="0" dirty="0">
                <a:latin typeface="Calibri"/>
                <a:cs typeface="Calibri"/>
              </a:rPr>
              <a:t> </a:t>
            </a:r>
            <a:r>
              <a:rPr lang="de-DE" sz="2500" b="1" kern="0" dirty="0" err="1">
                <a:latin typeface="Calibri"/>
                <a:cs typeface="Calibri"/>
              </a:rPr>
              <a:t>of</a:t>
            </a:r>
            <a:r>
              <a:rPr lang="de-DE" sz="2500" b="1" kern="0" dirty="0">
                <a:latin typeface="Calibri"/>
                <a:cs typeface="Calibri"/>
              </a:rPr>
              <a:t> </a:t>
            </a:r>
            <a:r>
              <a:rPr lang="de-DE" sz="2500" b="1" kern="0" dirty="0" err="1">
                <a:latin typeface="Calibri"/>
                <a:cs typeface="Calibri"/>
              </a:rPr>
              <a:t>openness</a:t>
            </a:r>
            <a:endParaRPr lang="de-DE" sz="2500" b="1" kern="0" dirty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de-DE" sz="2500" b="1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interviewee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never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lies</a:t>
            </a: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There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are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unexpected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statements</a:t>
            </a:r>
            <a:endParaRPr lang="de-DE" sz="16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Nothing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irrelevant</a:t>
            </a: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hypotheses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only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endParaRPr lang="de-DE" sz="16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614357" lvl="1" indent="-342900">
              <a:lnSpc>
                <a:spcPct val="200000"/>
              </a:lnSpc>
              <a:spcAft>
                <a:spcPts val="0"/>
              </a:spcAft>
              <a:buClr>
                <a:schemeClr val="accent4"/>
              </a:buClr>
              <a:defRPr/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Enable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new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revised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endParaRPr lang="de-DE" sz="16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71457" lvl="1" indent="0">
              <a:lnSpc>
                <a:spcPct val="200000"/>
              </a:lnSpc>
              <a:spcAft>
                <a:spcPts val="0"/>
              </a:spcAft>
              <a:buNone/>
              <a:defRPr/>
            </a:pPr>
            <a:endParaRPr lang="de-DE" sz="500" kern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3674C8-4F31-0690-838D-729915277F01}"/>
              </a:ext>
            </a:extLst>
          </p:cNvPr>
          <p:cNvSpPr txBox="1"/>
          <p:nvPr/>
        </p:nvSpPr>
        <p:spPr>
          <a:xfrm>
            <a:off x="-77822" y="1376363"/>
            <a:ext cx="646331" cy="49675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sz="1000" kern="0" dirty="0">
              <a:latin typeface="Calibri"/>
              <a:cs typeface="Calibri"/>
            </a:endParaRP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99925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5" name="Inhaltsplatzhalter 1">
            <a:extLst>
              <a:ext uri="{FF2B5EF4-FFF2-40B4-BE49-F238E27FC236}">
                <a16:creationId xmlns:a16="http://schemas.microsoft.com/office/drawing/2014/main" id="{4B0C10F4-D8B6-43BF-66BB-6DAA1011CB32}"/>
              </a:ext>
            </a:extLst>
          </p:cNvPr>
          <p:cNvSpPr txBox="1">
            <a:spLocks/>
          </p:cNvSpPr>
          <p:nvPr/>
        </p:nvSpPr>
        <p:spPr>
          <a:xfrm>
            <a:off x="889397" y="1078706"/>
            <a:ext cx="7365206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de-DE" sz="2500" b="1" kern="0" dirty="0">
                <a:latin typeface="Calibri"/>
                <a:cs typeface="Calibri"/>
              </a:rPr>
              <a:t>The interview – </a:t>
            </a:r>
            <a:r>
              <a:rPr lang="de-DE" sz="2500" b="1" kern="0" dirty="0" err="1">
                <a:latin typeface="Calibri"/>
                <a:cs typeface="Calibri"/>
              </a:rPr>
              <a:t>the</a:t>
            </a:r>
            <a:r>
              <a:rPr lang="de-DE" sz="2500" b="1" kern="0" dirty="0">
                <a:latin typeface="Calibri"/>
                <a:cs typeface="Calibri"/>
              </a:rPr>
              <a:t> </a:t>
            </a:r>
            <a:r>
              <a:rPr lang="de-DE" sz="2500" b="1" kern="0" dirty="0" err="1">
                <a:latin typeface="Calibri"/>
                <a:cs typeface="Calibri"/>
              </a:rPr>
              <a:t>conversation</a:t>
            </a:r>
            <a:endParaRPr lang="de-DE" sz="2500" b="1" kern="0" dirty="0">
              <a:latin typeface="Calibri"/>
              <a:cs typeface="Calibri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de-DE" sz="1600" kern="0" dirty="0">
              <a:latin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A relaxed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atmosphere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;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opening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key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(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small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talk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Steering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conversation</a:t>
            </a:r>
            <a:endParaRPr lang="de-DE" sz="16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Striking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balance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between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letting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conversation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flow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stepping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in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Showing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interest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in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new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points</a:t>
            </a:r>
            <a:endParaRPr lang="de-DE" sz="1600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Save sensitive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end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Don’t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run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over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time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Off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record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means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off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record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!!!</a:t>
            </a:r>
            <a:endParaRPr lang="de-DE" sz="3600" kern="0" dirty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de-DE" sz="4000" kern="0" dirty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de-DE" sz="2000" kern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C3A8252-E001-5572-2240-878199F67A50}"/>
              </a:ext>
            </a:extLst>
          </p:cNvPr>
          <p:cNvSpPr txBox="1"/>
          <p:nvPr/>
        </p:nvSpPr>
        <p:spPr>
          <a:xfrm rot="16200000">
            <a:off x="-505431" y="5473680"/>
            <a:ext cx="1397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2086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149091FE-5F38-4804-3A47-C03B6616CA77}"/>
              </a:ext>
            </a:extLst>
          </p:cNvPr>
          <p:cNvSpPr txBox="1">
            <a:spLocks/>
          </p:cNvSpPr>
          <p:nvPr/>
        </p:nvSpPr>
        <p:spPr>
          <a:xfrm>
            <a:off x="700425" y="1078706"/>
            <a:ext cx="7975487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716" indent="0">
              <a:buNone/>
            </a:pPr>
            <a:r>
              <a:rPr lang="de-DE" sz="2400" b="1" kern="0" dirty="0" err="1">
                <a:latin typeface="Calibri"/>
                <a:cs typeface="Calibri"/>
              </a:rPr>
              <a:t>Important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points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to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bear</a:t>
            </a:r>
            <a:r>
              <a:rPr lang="de-DE" sz="2400" b="1" kern="0" dirty="0">
                <a:latin typeface="Calibri"/>
                <a:cs typeface="Calibri"/>
              </a:rPr>
              <a:t> in </a:t>
            </a:r>
            <a:r>
              <a:rPr lang="de-DE" sz="2400" b="1" kern="0" dirty="0" err="1">
                <a:latin typeface="Calibri"/>
                <a:cs typeface="Calibri"/>
              </a:rPr>
              <a:t>mind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</a:p>
          <a:p>
            <a:pPr marL="10716" indent="0">
              <a:buNone/>
            </a:pPr>
            <a:r>
              <a:rPr lang="de-DE" sz="2400" b="1" kern="0" dirty="0" err="1">
                <a:latin typeface="Calibri"/>
                <a:cs typeface="Calibri"/>
              </a:rPr>
              <a:t>when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conducting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interviews</a:t>
            </a:r>
            <a:r>
              <a:rPr lang="de-DE" sz="2400" b="1" kern="0" dirty="0">
                <a:latin typeface="Calibri"/>
                <a:cs typeface="Calibri"/>
              </a:rPr>
              <a:t>:</a:t>
            </a:r>
          </a:p>
          <a:p>
            <a:pPr marL="10716" indent="0">
              <a:buNone/>
            </a:pPr>
            <a:endParaRPr lang="de-DE" sz="1600" b="1" kern="0" dirty="0">
              <a:latin typeface="Calibri"/>
              <a:cs typeface="Calibri"/>
            </a:endParaRPr>
          </a:p>
          <a:p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Choose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suitable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setting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(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undisturbed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natural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surroundings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Don’t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forget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warm-up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introduction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conclusion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Paraphrase (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repeat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what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has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been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said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Be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patient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allow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interviewee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pause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think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Facial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expressions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gestures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words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should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not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be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judgemental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No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preconceptions</a:t>
            </a:r>
            <a:endParaRPr lang="de-DE" kern="0" dirty="0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Follow-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up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“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How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did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feel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?” “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said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…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could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explain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in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more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detail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?”</a:t>
            </a:r>
          </a:p>
          <a:p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Hypothetical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: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If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were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case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how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would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feel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kern="0" dirty="0">
                <a:solidFill>
                  <a:schemeClr val="tx1"/>
                </a:solidFill>
                <a:latin typeface="Calibri"/>
                <a:cs typeface="Calibri"/>
              </a:rPr>
              <a:t>?</a:t>
            </a:r>
            <a:endParaRPr lang="de-DE" b="1" kern="0" dirty="0">
              <a:latin typeface="Calibri"/>
              <a:cs typeface="Calibri"/>
            </a:endParaRPr>
          </a:p>
          <a:p>
            <a:endParaRPr lang="de-DE" b="1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0397E8-38BE-A64E-354B-89647BE71F19}"/>
              </a:ext>
            </a:extLst>
          </p:cNvPr>
          <p:cNvSpPr txBox="1"/>
          <p:nvPr/>
        </p:nvSpPr>
        <p:spPr>
          <a:xfrm rot="16200000">
            <a:off x="-576943" y="5453742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390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AD75-01F9-F45E-D319-6419FDC0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22F32DE4-4DD8-12DB-2E22-722630C17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B437D9FA-63CA-2D98-46F1-05B1FFE72CF4}"/>
              </a:ext>
            </a:extLst>
          </p:cNvPr>
          <p:cNvSpPr txBox="1">
            <a:spLocks/>
          </p:cNvSpPr>
          <p:nvPr/>
        </p:nvSpPr>
        <p:spPr>
          <a:xfrm>
            <a:off x="653143" y="1078706"/>
            <a:ext cx="8066313" cy="470058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716" indent="0">
              <a:buNone/>
            </a:pPr>
            <a:r>
              <a:rPr lang="de-DE" sz="2400" b="1" kern="0" dirty="0" err="1">
                <a:latin typeface="Calibri"/>
                <a:cs typeface="Calibri"/>
              </a:rPr>
              <a:t>Important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points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to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bear</a:t>
            </a:r>
            <a:r>
              <a:rPr lang="de-DE" sz="2400" b="1" kern="0" dirty="0">
                <a:latin typeface="Calibri"/>
                <a:cs typeface="Calibri"/>
              </a:rPr>
              <a:t> in </a:t>
            </a:r>
            <a:r>
              <a:rPr lang="de-DE" sz="2400" b="1" kern="0" dirty="0" err="1">
                <a:latin typeface="Calibri"/>
                <a:cs typeface="Calibri"/>
              </a:rPr>
              <a:t>mind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</a:p>
          <a:p>
            <a:pPr marL="10716" indent="0">
              <a:buNone/>
            </a:pPr>
            <a:r>
              <a:rPr lang="de-DE" sz="2400" b="1" kern="0" dirty="0" err="1">
                <a:latin typeface="Calibri"/>
                <a:cs typeface="Calibri"/>
              </a:rPr>
              <a:t>when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conducting</a:t>
            </a:r>
            <a:r>
              <a:rPr lang="de-DE" sz="2400" b="1" kern="0" dirty="0">
                <a:latin typeface="Calibri"/>
                <a:cs typeface="Calibri"/>
              </a:rPr>
              <a:t> </a:t>
            </a:r>
            <a:r>
              <a:rPr lang="de-DE" sz="2400" b="1" kern="0" dirty="0" err="1">
                <a:latin typeface="Calibri"/>
                <a:cs typeface="Calibri"/>
              </a:rPr>
              <a:t>interviews</a:t>
            </a:r>
            <a:r>
              <a:rPr lang="de-DE" sz="2400" b="1" kern="0" dirty="0">
                <a:latin typeface="Calibri"/>
                <a:cs typeface="Calibri"/>
              </a:rPr>
              <a:t>:</a:t>
            </a:r>
          </a:p>
          <a:p>
            <a:pPr marL="10716" indent="0">
              <a:buNone/>
            </a:pPr>
            <a:endParaRPr lang="de-DE" sz="800" b="1" kern="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If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interviewee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can’t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think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anything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very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little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: People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think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in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terms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situations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(“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If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think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back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last time…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what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was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like (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for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)?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If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think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back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last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argument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last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stressful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situation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in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class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, etc.,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could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describe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that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situation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me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?”)</a:t>
            </a:r>
          </a:p>
          <a:p>
            <a:pPr>
              <a:lnSpc>
                <a:spcPct val="150000"/>
              </a:lnSpc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Introduce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a different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perspective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: “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How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do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think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best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friend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would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describe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?” “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How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would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pupils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describe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you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teacher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?”</a:t>
            </a:r>
          </a:p>
          <a:p>
            <a:pPr>
              <a:lnSpc>
                <a:spcPct val="150000"/>
              </a:lnSpc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do not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have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be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asked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in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order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questions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do not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have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be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phrased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exactly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same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way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The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aim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to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create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conversational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atmosphere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If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a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new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aspect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emerges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– </a:t>
            </a:r>
            <a:r>
              <a:rPr lang="de-DE" sz="1600" kern="0" dirty="0" err="1">
                <a:solidFill>
                  <a:schemeClr val="tx1"/>
                </a:solidFill>
                <a:latin typeface="Calibri"/>
                <a:cs typeface="Calibri"/>
              </a:rPr>
              <a:t>explore</a:t>
            </a:r>
            <a:r>
              <a:rPr lang="de-DE" sz="1600" kern="0" dirty="0">
                <a:solidFill>
                  <a:schemeClr val="tx1"/>
                </a:solidFill>
                <a:latin typeface="Calibri"/>
                <a:cs typeface="Calibri"/>
              </a:rPr>
              <a:t> it.</a:t>
            </a:r>
          </a:p>
          <a:p>
            <a:pPr marL="10716" indent="0">
              <a:lnSpc>
                <a:spcPct val="150000"/>
              </a:lnSpc>
              <a:buNone/>
            </a:pPr>
            <a:endParaRPr lang="de-DE" b="1" kern="0" dirty="0">
              <a:latin typeface="Calibri"/>
              <a:cs typeface="Calibri"/>
            </a:endParaRPr>
          </a:p>
          <a:p>
            <a:endParaRPr lang="de-DE" b="1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8429122-26CE-26BC-5F7C-6BF3FB2EC398}"/>
              </a:ext>
            </a:extLst>
          </p:cNvPr>
          <p:cNvSpPr txBox="1"/>
          <p:nvPr/>
        </p:nvSpPr>
        <p:spPr>
          <a:xfrm rot="16200000">
            <a:off x="-495809" y="5421085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0995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68017803-E10B-4F47-832E-EF5075B0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376363"/>
            <a:ext cx="5606415" cy="3706417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defTabSz="134538">
              <a:buNone/>
              <a:tabLst>
                <a:tab pos="267884" algn="l"/>
              </a:tabLst>
            </a:pPr>
            <a:r>
              <a:rPr lang="de-DE" dirty="0"/>
              <a:t>	</a:t>
            </a:r>
            <a:endParaRPr lang="de-DE" dirty="0">
              <a:latin typeface="Arial Narrow" pitchFamily="34" charset="0"/>
            </a:endParaRPr>
          </a:p>
          <a:p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b="1" dirty="0">
              <a:latin typeface="Arial Narrow" pitchFamily="34" charset="0"/>
            </a:endParaRPr>
          </a:p>
          <a:p>
            <a:pPr>
              <a:buNone/>
            </a:pPr>
            <a:endParaRPr lang="de-DE" dirty="0">
              <a:latin typeface="Arial Narrow" pitchFamily="34" charset="0"/>
            </a:endParaRPr>
          </a:p>
        </p:txBody>
      </p:sp>
      <p:sp>
        <p:nvSpPr>
          <p:cNvPr id="5" name="Inhaltsplatzhalter 1">
            <a:extLst>
              <a:ext uri="{FF2B5EF4-FFF2-40B4-BE49-F238E27FC236}">
                <a16:creationId xmlns:a16="http://schemas.microsoft.com/office/drawing/2014/main" id="{4B0C10F4-D8B6-43BF-66BB-6DAA1011CB32}"/>
              </a:ext>
            </a:extLst>
          </p:cNvPr>
          <p:cNvSpPr txBox="1">
            <a:spLocks/>
          </p:cNvSpPr>
          <p:nvPr/>
        </p:nvSpPr>
        <p:spPr>
          <a:xfrm>
            <a:off x="1023937" y="1078706"/>
            <a:ext cx="7793491" cy="515880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7884" indent="-257168" algn="l" rtl="0" fontAlgn="base">
              <a:spcBef>
                <a:spcPts val="75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b="0" spc="0" baseline="0">
                <a:solidFill>
                  <a:srgbClr val="00A8D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69094" indent="-201211" algn="l" rtl="0" fontAlgn="base">
              <a:spcBef>
                <a:spcPct val="20000"/>
              </a:spcBef>
              <a:spcAft>
                <a:spcPct val="0"/>
              </a:spcAft>
              <a:buClr>
                <a:srgbClr val="9DC41A"/>
              </a:buClr>
              <a:buSzPct val="80000"/>
              <a:buFont typeface="Wingdings" panose="05000000000000000000" pitchFamily="2" charset="2"/>
              <a:buChar char="§"/>
              <a:defRPr sz="15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25093" indent="-171446" algn="l" rtl="0" fontAlgn="base">
              <a:spcBef>
                <a:spcPct val="20000"/>
              </a:spcBef>
              <a:spcAft>
                <a:spcPct val="0"/>
              </a:spcAft>
              <a:buClr>
                <a:srgbClr val="58B947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231076" indent="-17144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1543012" indent="-171446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0"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  <a:p>
            <a:endParaRPr lang="de-DE" kern="0" dirty="0">
              <a:latin typeface="Calibri"/>
              <a:cs typeface="Calibri"/>
            </a:endParaRPr>
          </a:p>
          <a:p>
            <a:pPr indent="0">
              <a:buFont typeface="Wingdings" panose="05000000000000000000" pitchFamily="2" charset="2"/>
              <a:buNone/>
            </a:pPr>
            <a:endParaRPr lang="de-DE" b="1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endParaRPr lang="de-DE" b="1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de-DE" kern="0" dirty="0" err="1">
                <a:latin typeface="Calibri"/>
                <a:cs typeface="Calibri"/>
              </a:rPr>
              <a:t>Thank</a:t>
            </a:r>
            <a:r>
              <a:rPr lang="de-DE" kern="0" dirty="0">
                <a:latin typeface="Calibri"/>
                <a:cs typeface="Calibri"/>
              </a:rPr>
              <a:t> </a:t>
            </a:r>
            <a:r>
              <a:rPr lang="de-DE" kern="0" dirty="0" err="1">
                <a:latin typeface="Calibri"/>
                <a:cs typeface="Calibri"/>
              </a:rPr>
              <a:t>you</a:t>
            </a:r>
            <a:r>
              <a:rPr lang="de-DE" kern="0" dirty="0">
                <a:latin typeface="Calibri"/>
                <a:cs typeface="Calibri"/>
              </a:rPr>
              <a:t> and 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kern="0" dirty="0" err="1">
                <a:latin typeface="Calibri"/>
                <a:cs typeface="Calibri"/>
              </a:rPr>
              <a:t>good</a:t>
            </a:r>
            <a:r>
              <a:rPr lang="de-DE" kern="0" dirty="0">
                <a:latin typeface="Calibri"/>
                <a:cs typeface="Calibri"/>
              </a:rPr>
              <a:t> </a:t>
            </a:r>
            <a:r>
              <a:rPr lang="de-DE" kern="0" dirty="0" err="1">
                <a:latin typeface="Calibri"/>
                <a:cs typeface="Calibri"/>
              </a:rPr>
              <a:t>luck</a:t>
            </a:r>
            <a:r>
              <a:rPr lang="de-DE" kern="0" dirty="0">
                <a:latin typeface="Calibri"/>
                <a:cs typeface="Calibri"/>
              </a:rPr>
              <a:t>!</a:t>
            </a: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de-DE" kern="0" dirty="0" err="1">
                <a:latin typeface="Calibri"/>
                <a:cs typeface="Calibri"/>
              </a:rPr>
              <a:t>Stay</a:t>
            </a:r>
            <a:r>
              <a:rPr lang="de-DE" kern="0" dirty="0">
                <a:latin typeface="Calibri"/>
                <a:cs typeface="Calibri"/>
              </a:rPr>
              <a:t> </a:t>
            </a:r>
            <a:r>
              <a:rPr lang="de-DE" kern="0" dirty="0" err="1">
                <a:latin typeface="Calibri"/>
                <a:cs typeface="Calibri"/>
              </a:rPr>
              <a:t>curious</a:t>
            </a:r>
            <a:r>
              <a:rPr lang="de-DE" kern="0" dirty="0">
                <a:latin typeface="Calibri"/>
                <a:cs typeface="Calibri"/>
              </a:rPr>
              <a:t> &amp;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kern="0" dirty="0" err="1">
                <a:latin typeface="Calibri"/>
                <a:cs typeface="Calibri"/>
              </a:rPr>
              <a:t>serious</a:t>
            </a:r>
            <a:r>
              <a:rPr lang="de-DE" kern="0" dirty="0">
                <a:latin typeface="Calibri"/>
                <a:cs typeface="Calibri"/>
              </a:rPr>
              <a:t>!</a:t>
            </a:r>
          </a:p>
          <a:p>
            <a:pPr>
              <a:buFont typeface="Wingdings" panose="05000000000000000000" pitchFamily="2" charset="2"/>
              <a:buNone/>
            </a:pPr>
            <a:endParaRPr lang="de-DE" kern="0" dirty="0">
              <a:latin typeface="Calibri"/>
              <a:cs typeface="Calibri"/>
            </a:endParaRPr>
          </a:p>
        </p:txBody>
      </p:sp>
      <p:pic>
        <p:nvPicPr>
          <p:cNvPr id="6" name="Grafik 5" descr="Ein Bild, das draußen, Natur, Himmel, Wolke enthält.&#10;&#10;Automatisch generierte Beschreibung">
            <a:extLst>
              <a:ext uri="{FF2B5EF4-FFF2-40B4-BE49-F238E27FC236}">
                <a16:creationId xmlns:a16="http://schemas.microsoft.com/office/drawing/2014/main" id="{33E71672-0B59-DDF2-34D5-9D5BBB4B6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21" y="1855680"/>
            <a:ext cx="4691512" cy="351863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EA6AA1F-5DD0-43C2-8B49-47A7E5757526}"/>
              </a:ext>
            </a:extLst>
          </p:cNvPr>
          <p:cNvSpPr txBox="1"/>
          <p:nvPr/>
        </p:nvSpPr>
        <p:spPr>
          <a:xfrm rot="16200000">
            <a:off x="-572752" y="5418539"/>
            <a:ext cx="1391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kern="0" dirty="0" err="1">
                <a:latin typeface="Calibri"/>
                <a:cs typeface="Calibri"/>
              </a:rPr>
              <a:t>Mag.a</a:t>
            </a:r>
            <a:r>
              <a:rPr lang="de-DE" sz="1000" kern="0" dirty="0">
                <a:latin typeface="Calibri"/>
                <a:cs typeface="Calibri"/>
              </a:rPr>
              <a:t> Judith Holzhöfer</a:t>
            </a:r>
          </a:p>
        </p:txBody>
      </p:sp>
    </p:spTree>
    <p:extLst>
      <p:ext uri="{BB962C8B-B14F-4D97-AF65-F5344CB8AC3E}">
        <p14:creationId xmlns:p14="http://schemas.microsoft.com/office/powerpoint/2010/main" val="2008350824"/>
      </p:ext>
    </p:extLst>
  </p:cSld>
  <p:clrMapOvr>
    <a:masterClrMapping/>
  </p:clrMapOvr>
</p:sld>
</file>

<file path=ppt/theme/theme1.xml><?xml version="1.0" encoding="utf-8"?>
<a:theme xmlns:a="http://schemas.openxmlformats.org/drawingml/2006/main" name="4_f&amp;w-kph-design">
  <a:themeElements>
    <a:clrScheme name="Benutzerdefiniert 4">
      <a:dk1>
        <a:srgbClr val="000000"/>
      </a:dk1>
      <a:lt1>
        <a:srgbClr val="FFFFFF"/>
      </a:lt1>
      <a:dk2>
        <a:srgbClr val="595959"/>
      </a:dk2>
      <a:lt2>
        <a:srgbClr val="808080"/>
      </a:lt2>
      <a:accent1>
        <a:srgbClr val="9DC41A"/>
      </a:accent1>
      <a:accent2>
        <a:srgbClr val="00A8D9"/>
      </a:accent2>
      <a:accent3>
        <a:srgbClr val="B9BDC7"/>
      </a:accent3>
      <a:accent4>
        <a:srgbClr val="00A8D9"/>
      </a:accent4>
      <a:accent5>
        <a:srgbClr val="9DC41A"/>
      </a:accent5>
      <a:accent6>
        <a:srgbClr val="65BDE4"/>
      </a:accent6>
      <a:hlink>
        <a:srgbClr val="9DC41A"/>
      </a:hlink>
      <a:folHlink>
        <a:srgbClr val="99CC00"/>
      </a:folHlink>
    </a:clrScheme>
    <a:fontScheme name="4_f&amp;w-kph-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phvie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phvie-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phvie-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phvie-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phvie-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phvie-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phvie-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phvie-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phvie-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phvie-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phvie-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phvie-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phvie-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8B94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7edc88-8f4b-490c-afab-baf2b7dc5fa8" xsi:nil="true"/>
    <lcf76f155ced4ddcb4097134ff3c332f xmlns="9804a83b-8328-4caf-bbde-1b768462e80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BD5608FF9DA7440958218A0F497920F" ma:contentTypeVersion="12" ma:contentTypeDescription="Ein neues Dokument erstellen." ma:contentTypeScope="" ma:versionID="0ee87545519323d490c17356524c5461">
  <xsd:schema xmlns:xsd="http://www.w3.org/2001/XMLSchema" xmlns:xs="http://www.w3.org/2001/XMLSchema" xmlns:p="http://schemas.microsoft.com/office/2006/metadata/properties" xmlns:ns2="5a7edc88-8f4b-490c-afab-baf2b7dc5fa8" xmlns:ns3="9804a83b-8328-4caf-bbde-1b768462e802" targetNamespace="http://schemas.microsoft.com/office/2006/metadata/properties" ma:root="true" ma:fieldsID="a4347c9c99e72c42c132bcd6653ef4dd" ns2:_="" ns3:_="">
    <xsd:import namespace="5a7edc88-8f4b-490c-afab-baf2b7dc5fa8"/>
    <xsd:import namespace="9804a83b-8328-4caf-bbde-1b768462e80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edc88-8f4b-490c-afab-baf2b7dc5f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af379cad-1914-409b-9135-21984e553207}" ma:internalName="TaxCatchAll" ma:showField="CatchAllData" ma:web="5a7edc88-8f4b-490c-afab-baf2b7dc5f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04a83b-8328-4caf-bbde-1b768462e8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2399bd6-687e-4813-84ed-2626298f4a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F02048-4798-4574-9EB6-585EC05F5558}">
  <ds:schemaRefs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9804a83b-8328-4caf-bbde-1b768462e802"/>
    <ds:schemaRef ds:uri="http://schemas.microsoft.com/office/2006/metadata/properties"/>
    <ds:schemaRef ds:uri="5a7edc88-8f4b-490c-afab-baf2b7dc5fa8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8F751E1-817F-4E54-8BB5-DDF9CE3B0E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693FA3-BDE6-4E31-98F3-1CD1C5415B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7edc88-8f4b-490c-afab-baf2b7dc5fa8"/>
    <ds:schemaRef ds:uri="9804a83b-8328-4caf-bbde-1b768462e8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711</Words>
  <Application>Microsoft Macintosh PowerPoint</Application>
  <PresentationFormat>Bildschirmpräsentation (4:3)</PresentationFormat>
  <Paragraphs>144</Paragraphs>
  <Slides>11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Calibri</vt:lpstr>
      <vt:lpstr>Wingdings</vt:lpstr>
      <vt:lpstr>4_f&amp;w-kph-design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tragen Sie bitte den Titel ein – Maximal 2-zeilig</dc:title>
  <dc:creator>User;kgw</dc:creator>
  <cp:lastModifiedBy>Sylvia Inou Tchatchoua</cp:lastModifiedBy>
  <cp:revision>109</cp:revision>
  <cp:lastPrinted>2024-10-03T12:39:55Z</cp:lastPrinted>
  <dcterms:created xsi:type="dcterms:W3CDTF">2013-02-25T12:22:33Z</dcterms:created>
  <dcterms:modified xsi:type="dcterms:W3CDTF">2026-04-02T17:30:37Z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0x0101005BD5608FF9DA7440958218A0F497920F</vt:lpwstr>
  </property>
</Properties>
</file>